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1297" r:id="rId5"/>
    <p:sldId id="1377" r:id="rId6"/>
    <p:sldId id="1378" r:id="rId7"/>
    <p:sldId id="1288" r:id="rId8"/>
    <p:sldId id="1368" r:id="rId9"/>
    <p:sldId id="1356" r:id="rId10"/>
    <p:sldId id="1357" r:id="rId11"/>
    <p:sldId id="1332" r:id="rId12"/>
    <p:sldId id="1341" r:id="rId13"/>
    <p:sldId id="1315" r:id="rId14"/>
    <p:sldId id="1370" r:id="rId15"/>
    <p:sldId id="1369" r:id="rId16"/>
    <p:sldId id="1361" r:id="rId17"/>
    <p:sldId id="1372" r:id="rId18"/>
    <p:sldId id="1373" r:id="rId19"/>
    <p:sldId id="1374" r:id="rId20"/>
    <p:sldId id="1375" r:id="rId21"/>
    <p:sldId id="1376" r:id="rId22"/>
    <p:sldId id="1154" r:id="rId23"/>
  </p:sldIdLst>
  <p:sldSz cx="9144000" cy="5143500" type="screen16x9"/>
  <p:notesSz cx="7104063" cy="10234613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orbel" panose="020B0503020204020204" pitchFamily="34" charset="0"/>
      <p:regular r:id="rId30"/>
      <p:bold r:id="rId31"/>
      <p:italic r:id="rId32"/>
      <p:boldItalic r:id="rId33"/>
    </p:embeddedFont>
    <p:embeddedFont>
      <p:font typeface="Graphik-SemiboldItalic" panose="020B0503030202060203" pitchFamily="34" charset="77"/>
      <p:bold r:id="rId34"/>
      <p:italic r:id="rId35"/>
      <p:boldItalic r:id="rId36"/>
    </p:embeddedFont>
    <p:embeddedFont>
      <p:font typeface="Nexa Bold" panose="02000000000000000000"/>
      <p:bold r:id="rId37"/>
    </p:embeddedFont>
    <p:embeddedFont>
      <p:font typeface="Nexa Light" panose="02000000000000000000"/>
      <p:regular r:id="rId38"/>
    </p:embeddedFont>
    <p:embeddedFont>
      <p:font typeface="Trebuchet MS" panose="020B070302020209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e tot Fairville" id="{9F3C8D6E-480E-9343-A775-AB8AD01704C9}">
          <p14:sldIdLst>
            <p14:sldId id="1297"/>
            <p14:sldId id="1377"/>
            <p14:sldId id="1378"/>
          </p14:sldIdLst>
        </p14:section>
        <p14:section name="Onze oplossingen" id="{AF42C2CA-E591-418E-8B2E-AB96228AC035}">
          <p14:sldIdLst>
            <p14:sldId id="1288"/>
          </p14:sldIdLst>
        </p14:section>
        <p14:section name="Visie" id="{26A52C99-DBEF-44F1-B753-9E08E096182A}">
          <p14:sldIdLst>
            <p14:sldId id="1368"/>
            <p14:sldId id="1356"/>
            <p14:sldId id="1357"/>
            <p14:sldId id="1332"/>
          </p14:sldIdLst>
        </p14:section>
        <p14:section name="De software" id="{DAFF75C6-895F-4A7B-8900-443D02FB23F5}">
          <p14:sldIdLst>
            <p14:sldId id="1341"/>
            <p14:sldId id="1315"/>
            <p14:sldId id="1370"/>
            <p14:sldId id="1369"/>
            <p14:sldId id="1361"/>
            <p14:sldId id="1372"/>
            <p14:sldId id="1373"/>
            <p14:sldId id="1374"/>
            <p14:sldId id="1375"/>
            <p14:sldId id="1376"/>
          </p14:sldIdLst>
        </p14:section>
        <p14:section name="Einde" id="{B039A564-E0D9-44C8-9E92-8B073F6A860E}">
          <p14:sldIdLst>
            <p14:sldId id="11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C832"/>
    <a:srgbClr val="19BDC7"/>
    <a:srgbClr val="000000"/>
    <a:srgbClr val="2ABB9E"/>
    <a:srgbClr val="F94D35"/>
    <a:srgbClr val="143954"/>
    <a:srgbClr val="3AA1F2"/>
    <a:srgbClr val="43A7F2"/>
    <a:srgbClr val="183753"/>
    <a:srgbClr val="4DC0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D17741-C387-4B37-974B-1C607F9DAAF5}" v="63" dt="2022-01-26T16:36:06.201"/>
  </p1510:revLst>
</p1510:revInfo>
</file>

<file path=ppt/tableStyles.xml><?xml version="1.0" encoding="utf-8"?>
<a:tblStyleLst xmlns:a="http://schemas.openxmlformats.org/drawingml/2006/main" def="{5C22544A-7EE6-4342-B048-85BDC9FD1C3A}"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Stijl, gemiddeld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7853C-536D-4A76-A0AE-DD22124D55A5}" styleName="Stijl, thema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48" autoAdjust="0"/>
    <p:restoredTop sz="78922" autoAdjust="0"/>
  </p:normalViewPr>
  <p:slideViewPr>
    <p:cSldViewPr snapToGrid="0">
      <p:cViewPr varScale="1">
        <p:scale>
          <a:sx n="113" d="100"/>
          <a:sy n="113" d="100"/>
        </p:scale>
        <p:origin x="120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399D692-81CF-AF47-A380-3ECE4A4163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539" cy="512468"/>
          </a:xfrm>
          <a:prstGeom prst="rect">
            <a:avLst/>
          </a:prstGeom>
        </p:spPr>
        <p:txBody>
          <a:bodyPr vert="horz" lIns="94869" tIns="47435" rIns="94869" bIns="4743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00EC64-CD56-5D4D-A118-FC929C4DC8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863" y="0"/>
            <a:ext cx="3078539" cy="512468"/>
          </a:xfrm>
          <a:prstGeom prst="rect">
            <a:avLst/>
          </a:prstGeom>
        </p:spPr>
        <p:txBody>
          <a:bodyPr vert="horz" lIns="94869" tIns="47435" rIns="94869" bIns="47435" rtlCol="0"/>
          <a:lstStyle>
            <a:lvl1pPr algn="r">
              <a:defRPr sz="1200"/>
            </a:lvl1pPr>
          </a:lstStyle>
          <a:p>
            <a:fld id="{B3A8B234-B412-D74B-8140-889992DD86F7}" type="datetimeFigureOut">
              <a:rPr lang="en-US" smtClean="0"/>
              <a:t>4/6/22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2C97AF-FDE0-754F-BFA8-CD39A69E47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2145"/>
            <a:ext cx="3078539" cy="512468"/>
          </a:xfrm>
          <a:prstGeom prst="rect">
            <a:avLst/>
          </a:prstGeom>
        </p:spPr>
        <p:txBody>
          <a:bodyPr vert="horz" lIns="94869" tIns="47435" rIns="94869" bIns="4743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E96D9-F015-BF4D-ADBB-56FD7F8319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863" y="9722145"/>
            <a:ext cx="3078539" cy="512468"/>
          </a:xfrm>
          <a:prstGeom prst="rect">
            <a:avLst/>
          </a:prstGeom>
        </p:spPr>
        <p:txBody>
          <a:bodyPr vert="horz" lIns="94869" tIns="47435" rIns="94869" bIns="47435" rtlCol="0" anchor="b"/>
          <a:lstStyle>
            <a:lvl1pPr algn="r">
              <a:defRPr sz="1200"/>
            </a:lvl1pPr>
          </a:lstStyle>
          <a:p>
            <a:fld id="{8DEA617D-46A9-9A4A-8E17-EA1FE5DA5B4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22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428" cy="511730"/>
          </a:xfrm>
          <a:prstGeom prst="rect">
            <a:avLst/>
          </a:prstGeom>
        </p:spPr>
        <p:txBody>
          <a:bodyPr vert="horz" wrap="square" lIns="94793" tIns="47396" rIns="94793" bIns="4739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nl-BE" alt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1"/>
            <a:ext cx="3078428" cy="511730"/>
          </a:xfrm>
          <a:prstGeom prst="rect">
            <a:avLst/>
          </a:prstGeom>
        </p:spPr>
        <p:txBody>
          <a:bodyPr vert="horz" wrap="square" lIns="94793" tIns="47396" rIns="94793" bIns="4739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0FC5649-E225-477A-8968-A87B441BD929}" type="datetimeFigureOut">
              <a:rPr lang="en-US" altLang="en-US"/>
              <a:pPr/>
              <a:t>4/6/22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3" tIns="47396" rIns="94793" bIns="4739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5"/>
          </a:xfrm>
          <a:prstGeom prst="rect">
            <a:avLst/>
          </a:prstGeom>
        </p:spPr>
        <p:txBody>
          <a:bodyPr vert="horz" lIns="94793" tIns="47396" rIns="94793" bIns="47396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8" cy="511730"/>
          </a:xfrm>
          <a:prstGeom prst="rect">
            <a:avLst/>
          </a:prstGeom>
        </p:spPr>
        <p:txBody>
          <a:bodyPr vert="horz" wrap="square" lIns="94793" tIns="47396" rIns="94793" bIns="47396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nl-BE" alt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8" cy="511730"/>
          </a:xfrm>
          <a:prstGeom prst="rect">
            <a:avLst/>
          </a:prstGeom>
        </p:spPr>
        <p:txBody>
          <a:bodyPr vert="horz" wrap="square" lIns="94793" tIns="47396" rIns="94793" bIns="4739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291916A-93D8-487C-BA37-BDC970635270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0473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9128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8280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15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4473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455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159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6316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4796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38605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87310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3AC0-1783-2E4E-9E73-929E449BE60E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914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1143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en-US" b="0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13C0B8D-ACFF-4E91-838E-447AD2478248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327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4733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4976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648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1982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3309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9037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724CFC-C3B1-5444-B592-484B46E0FC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736" y="1689099"/>
            <a:ext cx="3430910" cy="1772849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B47EB8C-675B-5C40-8095-85D3CA3778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179512" y="2221546"/>
            <a:ext cx="4104456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309E1143-DC35-6748-9F47-9EA4C79F5C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388" y="2552622"/>
            <a:ext cx="4104456" cy="3603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</a:lstStyle>
          <a:p>
            <a:pPr lvl="0"/>
            <a:endParaRPr lang="en-US"/>
          </a:p>
        </p:txBody>
      </p:sp>
      <p:pic>
        <p:nvPicPr>
          <p:cNvPr id="307" name="Afbeelding 306">
            <a:extLst>
              <a:ext uri="{FF2B5EF4-FFF2-40B4-BE49-F238E27FC236}">
                <a16:creationId xmlns:a16="http://schemas.microsoft.com/office/drawing/2014/main" id="{A131DEAC-9EE5-4A00-8FBD-9F252E1ECB6E}"/>
              </a:ext>
            </a:extLst>
          </p:cNvPr>
          <p:cNvPicPr/>
          <p:nvPr userDrawn="1"/>
        </p:nvPicPr>
        <p:blipFill rotWithShape="1">
          <a:blip r:embed="rId3"/>
          <a:srcRect r="50416" b="66211"/>
          <a:stretch/>
        </p:blipFill>
        <p:spPr bwMode="auto">
          <a:xfrm>
            <a:off x="295377" y="4656215"/>
            <a:ext cx="1514475" cy="266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83881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92546"/>
            <a:ext cx="9289032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D658D993-B9E4-41CC-A83E-09469E0BA29B}"/>
              </a:ext>
            </a:extLst>
          </p:cNvPr>
          <p:cNvSpPr/>
          <p:nvPr userDrawn="1"/>
        </p:nvSpPr>
        <p:spPr>
          <a:xfrm>
            <a:off x="-108520" y="4515966"/>
            <a:ext cx="9397552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4002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6F1FD0-CE42-4B62-B6D2-032965E7ACCB}" type="datetimeFigureOut">
              <a:rPr lang="en-US" altLang="en-US"/>
              <a:pPr/>
              <a:t>4/6/22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 alt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91D7A50A-A415-4CD0-B5C0-618F04ECC59C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7201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psomm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485775" y="1976438"/>
            <a:ext cx="8201025" cy="2675744"/>
          </a:xfrm>
          <a:prstGeom prst="rect">
            <a:avLst/>
          </a:prstGeom>
        </p:spPr>
        <p:txBody>
          <a:bodyPr numCol="2" spcCol="1093469"/>
          <a:lstStyle>
            <a:lvl1pPr defTabSz="219075">
              <a:spcBef>
                <a:spcPts val="1238"/>
              </a:spcBef>
              <a:defRPr sz="1500" cap="none" spc="0"/>
            </a:lvl1pPr>
            <a:lvl2pPr defTabSz="219075">
              <a:spcBef>
                <a:spcPts val="1238"/>
              </a:spcBef>
              <a:defRPr sz="1500" cap="none" spc="0"/>
            </a:lvl2pPr>
            <a:lvl3pPr defTabSz="219075">
              <a:spcBef>
                <a:spcPts val="1238"/>
              </a:spcBef>
              <a:defRPr sz="1500" cap="none" spc="0"/>
            </a:lvl3pPr>
            <a:lvl4pPr defTabSz="219075">
              <a:spcBef>
                <a:spcPts val="1238"/>
              </a:spcBef>
              <a:defRPr sz="1500" cap="none" spc="0"/>
            </a:lvl4pPr>
            <a:lvl5pPr defTabSz="219075">
              <a:spcBef>
                <a:spcPts val="1238"/>
              </a:spcBef>
              <a:defRPr sz="1500" cap="none" spc="0"/>
            </a:lvl5pPr>
          </a:lstStyle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549069" y="4867180"/>
            <a:ext cx="135446" cy="15154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D139C1A6-9606-4D94-9755-16CFAEDB4E4D}"/>
              </a:ext>
            </a:extLst>
          </p:cNvPr>
          <p:cNvSpPr/>
          <p:nvPr userDrawn="1"/>
        </p:nvSpPr>
        <p:spPr>
          <a:xfrm>
            <a:off x="-153403" y="-108284"/>
            <a:ext cx="9483892" cy="569394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noAutofit/>
          </a:bodyPr>
          <a:lstStyle/>
          <a:p>
            <a: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BE" sz="825" b="0" i="0" u="none" strike="noStrike" cap="none" spc="-17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Graphik-SemiboldItalic"/>
              <a:ea typeface="Graphik-SemiboldItalic"/>
              <a:cs typeface="Graphik-SemiboldItalic"/>
              <a:sym typeface="Graphik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51036971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557095-75F9-D240-BC6F-2E05DF475E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BE"/>
              <a:t>smartville.be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B06FB-9AC1-9446-9213-2A228EB601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8CDA2B-501F-D74B-9CCE-42FF550D7F5B}" type="slidenum">
              <a:rPr lang="en-NL" smtClean="0"/>
              <a:pPr/>
              <a:t>‹nr.›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70138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nual Input 8">
            <a:extLst>
              <a:ext uri="{FF2B5EF4-FFF2-40B4-BE49-F238E27FC236}">
                <a16:creationId xmlns:a16="http://schemas.microsoft.com/office/drawing/2014/main" id="{AF73B219-8A3D-7A47-90D6-13D9CA17FDEE}"/>
              </a:ext>
            </a:extLst>
          </p:cNvPr>
          <p:cNvSpPr/>
          <p:nvPr userDrawn="1"/>
        </p:nvSpPr>
        <p:spPr>
          <a:xfrm>
            <a:off x="-12832" y="3813041"/>
            <a:ext cx="9177838" cy="1351217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30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302 h 10000"/>
              <a:gd name="connsiteX0" fmla="*/ 0 w 10000"/>
              <a:gd name="connsiteY0" fmla="*/ 7162 h 15860"/>
              <a:gd name="connsiteX1" fmla="*/ 10000 w 10000"/>
              <a:gd name="connsiteY1" fmla="*/ 0 h 15860"/>
              <a:gd name="connsiteX2" fmla="*/ 10000 w 10000"/>
              <a:gd name="connsiteY2" fmla="*/ 15860 h 15860"/>
              <a:gd name="connsiteX3" fmla="*/ 0 w 10000"/>
              <a:gd name="connsiteY3" fmla="*/ 15860 h 15860"/>
              <a:gd name="connsiteX4" fmla="*/ 0 w 10000"/>
              <a:gd name="connsiteY4" fmla="*/ 7162 h 15860"/>
              <a:gd name="connsiteX0" fmla="*/ 34 w 10000"/>
              <a:gd name="connsiteY0" fmla="*/ 13767 h 15860"/>
              <a:gd name="connsiteX1" fmla="*/ 10000 w 10000"/>
              <a:gd name="connsiteY1" fmla="*/ 0 h 15860"/>
              <a:gd name="connsiteX2" fmla="*/ 10000 w 10000"/>
              <a:gd name="connsiteY2" fmla="*/ 15860 h 15860"/>
              <a:gd name="connsiteX3" fmla="*/ 0 w 10000"/>
              <a:gd name="connsiteY3" fmla="*/ 15860 h 15860"/>
              <a:gd name="connsiteX4" fmla="*/ 34 w 10000"/>
              <a:gd name="connsiteY4" fmla="*/ 13767 h 15860"/>
              <a:gd name="connsiteX0" fmla="*/ 34 w 10011"/>
              <a:gd name="connsiteY0" fmla="*/ 2976 h 5069"/>
              <a:gd name="connsiteX1" fmla="*/ 10011 w 10011"/>
              <a:gd name="connsiteY1" fmla="*/ 0 h 5069"/>
              <a:gd name="connsiteX2" fmla="*/ 10000 w 10011"/>
              <a:gd name="connsiteY2" fmla="*/ 5069 h 5069"/>
              <a:gd name="connsiteX3" fmla="*/ 0 w 10011"/>
              <a:gd name="connsiteY3" fmla="*/ 5069 h 5069"/>
              <a:gd name="connsiteX4" fmla="*/ 34 w 10011"/>
              <a:gd name="connsiteY4" fmla="*/ 2976 h 5069"/>
              <a:gd name="connsiteX0" fmla="*/ 34 w 9989"/>
              <a:gd name="connsiteY0" fmla="*/ 11652 h 15781"/>
              <a:gd name="connsiteX1" fmla="*/ 9977 w 9989"/>
              <a:gd name="connsiteY1" fmla="*/ 0 h 15781"/>
              <a:gd name="connsiteX2" fmla="*/ 9989 w 9989"/>
              <a:gd name="connsiteY2" fmla="*/ 15781 h 15781"/>
              <a:gd name="connsiteX3" fmla="*/ 0 w 9989"/>
              <a:gd name="connsiteY3" fmla="*/ 15781 h 15781"/>
              <a:gd name="connsiteX4" fmla="*/ 34 w 9989"/>
              <a:gd name="connsiteY4" fmla="*/ 11652 h 15781"/>
              <a:gd name="connsiteX0" fmla="*/ 11 w 10000"/>
              <a:gd name="connsiteY0" fmla="*/ 7326 h 10000"/>
              <a:gd name="connsiteX1" fmla="*/ 9988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1 w 10000"/>
              <a:gd name="connsiteY4" fmla="*/ 7326 h 10000"/>
              <a:gd name="connsiteX0" fmla="*/ 4 w 9993"/>
              <a:gd name="connsiteY0" fmla="*/ 7326 h 10000"/>
              <a:gd name="connsiteX1" fmla="*/ 9981 w 9993"/>
              <a:gd name="connsiteY1" fmla="*/ 0 h 10000"/>
              <a:gd name="connsiteX2" fmla="*/ 9993 w 9993"/>
              <a:gd name="connsiteY2" fmla="*/ 10000 h 10000"/>
              <a:gd name="connsiteX3" fmla="*/ 5 w 9993"/>
              <a:gd name="connsiteY3" fmla="*/ 7520 h 10000"/>
              <a:gd name="connsiteX4" fmla="*/ 4 w 9993"/>
              <a:gd name="connsiteY4" fmla="*/ 7326 h 10000"/>
              <a:gd name="connsiteX0" fmla="*/ 4 w 10023"/>
              <a:gd name="connsiteY0" fmla="*/ 7326 h 7602"/>
              <a:gd name="connsiteX1" fmla="*/ 9988 w 10023"/>
              <a:gd name="connsiteY1" fmla="*/ 0 h 7602"/>
              <a:gd name="connsiteX2" fmla="*/ 10023 w 10023"/>
              <a:gd name="connsiteY2" fmla="*/ 7520 h 7602"/>
              <a:gd name="connsiteX3" fmla="*/ 5 w 10023"/>
              <a:gd name="connsiteY3" fmla="*/ 7520 h 7602"/>
              <a:gd name="connsiteX4" fmla="*/ 4 w 10023"/>
              <a:gd name="connsiteY4" fmla="*/ 7326 h 7602"/>
              <a:gd name="connsiteX0" fmla="*/ 4 w 10021"/>
              <a:gd name="connsiteY0" fmla="*/ 9583 h 9946"/>
              <a:gd name="connsiteX1" fmla="*/ 10021 w 10021"/>
              <a:gd name="connsiteY1" fmla="*/ 0 h 9946"/>
              <a:gd name="connsiteX2" fmla="*/ 10000 w 10021"/>
              <a:gd name="connsiteY2" fmla="*/ 9838 h 9946"/>
              <a:gd name="connsiteX3" fmla="*/ 5 w 10021"/>
              <a:gd name="connsiteY3" fmla="*/ 9838 h 9946"/>
              <a:gd name="connsiteX4" fmla="*/ 4 w 10021"/>
              <a:gd name="connsiteY4" fmla="*/ 9583 h 9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1" h="9946">
                <a:moveTo>
                  <a:pt x="4" y="9583"/>
                </a:moveTo>
                <a:cubicBezTo>
                  <a:pt x="3324" y="6371"/>
                  <a:pt x="6701" y="3212"/>
                  <a:pt x="10021" y="0"/>
                </a:cubicBezTo>
                <a:cubicBezTo>
                  <a:pt x="10017" y="2780"/>
                  <a:pt x="10004" y="7059"/>
                  <a:pt x="10000" y="9838"/>
                </a:cubicBezTo>
                <a:lnTo>
                  <a:pt x="5" y="9838"/>
                </a:lnTo>
                <a:cubicBezTo>
                  <a:pt x="16" y="8690"/>
                  <a:pt x="-7" y="10730"/>
                  <a:pt x="4" y="9583"/>
                </a:cubicBezTo>
                <a:close/>
              </a:path>
            </a:pathLst>
          </a:cu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735256-D1D3-264B-946D-F28D49BDD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DBA52E-4635-514E-8FBF-FE5A801C9F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BE" dirty="0"/>
              <a:t>smartville.be</a:t>
            </a:r>
          </a:p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B408E-A564-E94E-9AB3-66CA55F3CC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8CDA2B-501F-D74B-9CCE-42FF550D7F5B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EBFD31-FF90-D749-B3C0-81502A36794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59569" y="1060253"/>
            <a:ext cx="8424863" cy="3591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nl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AB2EC-A0BC-5042-86CB-91B176FFA6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25075" y="4747256"/>
            <a:ext cx="293851" cy="29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31172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2522513"/>
            <a:ext cx="9144000" cy="2680526"/>
          </a:xfrm>
          <a:prstGeom prst="rect">
            <a:avLst/>
          </a:prstGeom>
          <a:solidFill>
            <a:srgbClr val="2ABB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rebuchet MS" panose="020B0603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378" y="195486"/>
            <a:ext cx="2071597" cy="4232367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1228054" y="1004207"/>
            <a:ext cx="1763056" cy="3158626"/>
          </a:xfrm>
        </p:spPr>
        <p:txBody>
          <a:bodyPr>
            <a:normAutofit/>
          </a:bodyPr>
          <a:lstStyle>
            <a:lvl1pPr>
              <a:defRPr sz="1000">
                <a:latin typeface="Trebuchet MS" panose="020B0603020202020204" pitchFamily="34" charset="0"/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3203954" y="1808855"/>
            <a:ext cx="5465615" cy="1549330"/>
          </a:xfrm>
          <a:prstGeom prst="rect">
            <a:avLst/>
          </a:prstGeom>
          <a:noFill/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3383825" y="2688255"/>
            <a:ext cx="1620321" cy="36004"/>
          </a:xfrm>
          <a:prstGeom prst="rect">
            <a:avLst/>
          </a:prstGeom>
          <a:solidFill>
            <a:srgbClr val="2ABB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rebuchet MS" panose="020B0603020202020204" pitchFamily="34" charset="0"/>
            </a:endParaRPr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3203954" y="3541800"/>
            <a:ext cx="5477603" cy="1509486"/>
          </a:xfrm>
        </p:spPr>
        <p:txBody>
          <a:bodyPr anchor="t">
            <a:noAutofit/>
          </a:bodyPr>
          <a:lstStyle>
            <a:lvl1pPr marL="0" indent="0" algn="l">
              <a:buNone/>
              <a:defRPr sz="1000" i="0" baseline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8185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4">
            <a:extLst>
              <a:ext uri="{FF2B5EF4-FFF2-40B4-BE49-F238E27FC236}">
                <a16:creationId xmlns:a16="http://schemas.microsoft.com/office/drawing/2014/main" id="{14452336-F1EC-41D2-8BF9-D14AC0637B94}"/>
              </a:ext>
            </a:extLst>
          </p:cNvPr>
          <p:cNvSpPr/>
          <p:nvPr userDrawn="1"/>
        </p:nvSpPr>
        <p:spPr>
          <a:xfrm>
            <a:off x="-108520" y="-19787"/>
            <a:ext cx="9258395" cy="2267687"/>
          </a:xfrm>
          <a:prstGeom prst="rect">
            <a:avLst/>
          </a:prstGeom>
          <a:solidFill>
            <a:srgbClr val="2ABB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lt"/>
            </a:endParaRPr>
          </a:p>
        </p:txBody>
      </p:sp>
      <p:sp>
        <p:nvSpPr>
          <p:cNvPr id="19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808638" y="257803"/>
            <a:ext cx="3888893" cy="681582"/>
          </a:xfrm>
          <a:prstGeom prst="rect">
            <a:avLst/>
          </a:prstGeom>
          <a:noFill/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4887880" y="1124636"/>
            <a:ext cx="3897423" cy="1253992"/>
          </a:xfrm>
        </p:spPr>
        <p:txBody>
          <a:bodyPr anchor="t">
            <a:noAutofit/>
          </a:bodyPr>
          <a:lstStyle>
            <a:lvl1pPr marL="0" indent="0" algn="l">
              <a:buNone/>
              <a:defRPr sz="1000" i="0" baseline="0">
                <a:solidFill>
                  <a:schemeClr val="bg1"/>
                </a:solidFill>
                <a:latin typeface="Nexa Light" panose="02000000000000000000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140" y="1124636"/>
            <a:ext cx="1305645" cy="26674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図プレースホルダー 2"/>
          <p:cNvSpPr>
            <a:spLocks noGrp="1"/>
          </p:cNvSpPr>
          <p:nvPr>
            <p:ph type="pic" sz="quarter" idx="13" hasCustomPrompt="1"/>
          </p:nvPr>
        </p:nvSpPr>
        <p:spPr>
          <a:xfrm>
            <a:off x="3362380" y="1475765"/>
            <a:ext cx="1089767" cy="1965234"/>
          </a:xfrm>
        </p:spPr>
        <p:txBody>
          <a:bodyPr>
            <a:normAutofit/>
          </a:bodyPr>
          <a:lstStyle>
            <a:lvl1pPr>
              <a:defRPr sz="1000">
                <a:latin typeface="Trebuchet MS" panose="020B0603020202020204" pitchFamily="34" charset="0"/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pic>
        <p:nvPicPr>
          <p:cNvPr id="12" name="図 1">
            <a:extLst>
              <a:ext uri="{FF2B5EF4-FFF2-40B4-BE49-F238E27FC236}">
                <a16:creationId xmlns:a16="http://schemas.microsoft.com/office/drawing/2014/main" id="{DB800854-5DB8-4B40-AF64-DF07AA196F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907" y="1992633"/>
            <a:ext cx="1305645" cy="26674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図プレースホルダー 2">
            <a:extLst>
              <a:ext uri="{FF2B5EF4-FFF2-40B4-BE49-F238E27FC236}">
                <a16:creationId xmlns:a16="http://schemas.microsoft.com/office/drawing/2014/main" id="{360618A3-AD7B-4354-842F-41D9B8D1CDF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452147" y="2343762"/>
            <a:ext cx="1089767" cy="1965234"/>
          </a:xfrm>
        </p:spPr>
        <p:txBody>
          <a:bodyPr>
            <a:normAutofit/>
          </a:bodyPr>
          <a:lstStyle>
            <a:lvl1pPr>
              <a:defRPr sz="1000">
                <a:latin typeface="Trebuchet MS" panose="020B0603020202020204" pitchFamily="34" charset="0"/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48974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bi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986773E2-A551-45D5-A459-1E2042E47D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26234" y="2247900"/>
            <a:ext cx="10156761" cy="6778534"/>
          </a:xfrm>
          <a:prstGeom prst="rect">
            <a:avLst/>
          </a:prstGeom>
        </p:spPr>
      </p:pic>
      <p:sp>
        <p:nvSpPr>
          <p:cNvPr id="11" name="正方形/長方形 4">
            <a:extLst>
              <a:ext uri="{FF2B5EF4-FFF2-40B4-BE49-F238E27FC236}">
                <a16:creationId xmlns:a16="http://schemas.microsoft.com/office/drawing/2014/main" id="{14452336-F1EC-41D2-8BF9-D14AC0637B94}"/>
              </a:ext>
            </a:extLst>
          </p:cNvPr>
          <p:cNvSpPr/>
          <p:nvPr userDrawn="1"/>
        </p:nvSpPr>
        <p:spPr>
          <a:xfrm>
            <a:off x="-108520" y="-19787"/>
            <a:ext cx="9258395" cy="22676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lt"/>
            </a:endParaRPr>
          </a:p>
        </p:txBody>
      </p:sp>
      <p:sp>
        <p:nvSpPr>
          <p:cNvPr id="19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808638" y="257803"/>
            <a:ext cx="3888893" cy="681582"/>
          </a:xfrm>
          <a:prstGeom prst="rect">
            <a:avLst/>
          </a:prstGeom>
          <a:noFill/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4887880" y="1124636"/>
            <a:ext cx="3897423" cy="1253992"/>
          </a:xfrm>
        </p:spPr>
        <p:txBody>
          <a:bodyPr anchor="t">
            <a:noAutofit/>
          </a:bodyPr>
          <a:lstStyle>
            <a:lvl1pPr marL="0" indent="0" algn="l">
              <a:buNone/>
              <a:defRPr sz="1000" i="0" baseline="0">
                <a:solidFill>
                  <a:schemeClr val="bg1"/>
                </a:solidFill>
                <a:latin typeface="Nexa Light" panose="02000000000000000000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140" y="1124636"/>
            <a:ext cx="1305645" cy="26674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図プレースホルダー 2"/>
          <p:cNvSpPr>
            <a:spLocks noGrp="1"/>
          </p:cNvSpPr>
          <p:nvPr>
            <p:ph type="pic" sz="quarter" idx="13" hasCustomPrompt="1"/>
          </p:nvPr>
        </p:nvSpPr>
        <p:spPr>
          <a:xfrm>
            <a:off x="3362380" y="1475765"/>
            <a:ext cx="1089767" cy="1965234"/>
          </a:xfrm>
        </p:spPr>
        <p:txBody>
          <a:bodyPr>
            <a:normAutofit/>
          </a:bodyPr>
          <a:lstStyle>
            <a:lvl1pPr>
              <a:defRPr sz="1000">
                <a:latin typeface="Trebuchet MS" panose="020B0603020202020204" pitchFamily="34" charset="0"/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pic>
        <p:nvPicPr>
          <p:cNvPr id="12" name="図 1">
            <a:extLst>
              <a:ext uri="{FF2B5EF4-FFF2-40B4-BE49-F238E27FC236}">
                <a16:creationId xmlns:a16="http://schemas.microsoft.com/office/drawing/2014/main" id="{DB800854-5DB8-4B40-AF64-DF07AA196F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907" y="1992633"/>
            <a:ext cx="1305645" cy="26674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図プレースホルダー 2">
            <a:extLst>
              <a:ext uri="{FF2B5EF4-FFF2-40B4-BE49-F238E27FC236}">
                <a16:creationId xmlns:a16="http://schemas.microsoft.com/office/drawing/2014/main" id="{360618A3-AD7B-4354-842F-41D9B8D1CDF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452147" y="2343762"/>
            <a:ext cx="1089767" cy="1965234"/>
          </a:xfrm>
        </p:spPr>
        <p:txBody>
          <a:bodyPr>
            <a:normAutofit/>
          </a:bodyPr>
          <a:lstStyle>
            <a:lvl1pPr>
              <a:defRPr sz="1000">
                <a:latin typeface="Trebuchet MS" panose="020B0603020202020204" pitchFamily="34" charset="0"/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50974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vic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4">
            <a:extLst>
              <a:ext uri="{FF2B5EF4-FFF2-40B4-BE49-F238E27FC236}">
                <a16:creationId xmlns:a16="http://schemas.microsoft.com/office/drawing/2014/main" id="{A1F4B122-537C-4952-87F8-8180E17162F7}"/>
              </a:ext>
            </a:extLst>
          </p:cNvPr>
          <p:cNvSpPr/>
          <p:nvPr userDrawn="1"/>
        </p:nvSpPr>
        <p:spPr>
          <a:xfrm>
            <a:off x="-108520" y="2875813"/>
            <a:ext cx="9258395" cy="2267687"/>
          </a:xfrm>
          <a:prstGeom prst="rect">
            <a:avLst/>
          </a:prstGeom>
          <a:solidFill>
            <a:srgbClr val="4DC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lt"/>
            </a:endParaRPr>
          </a:p>
        </p:txBody>
      </p:sp>
      <p:pic>
        <p:nvPicPr>
          <p:cNvPr id="8" name="図Desktop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9799" y="231490"/>
            <a:ext cx="3956152" cy="3204548"/>
          </a:xfrm>
          <a:prstGeom prst="rect">
            <a:avLst/>
          </a:prstGeom>
          <a:effectLst/>
        </p:spPr>
      </p:pic>
      <p:sp>
        <p:nvSpPr>
          <p:cNvPr id="12" name="Afbeelding dekstop"/>
          <p:cNvSpPr>
            <a:spLocks noGrp="1"/>
          </p:cNvSpPr>
          <p:nvPr>
            <p:ph type="pic" sz="quarter" idx="13" hasCustomPrompt="1"/>
          </p:nvPr>
        </p:nvSpPr>
        <p:spPr>
          <a:xfrm>
            <a:off x="2745144" y="366505"/>
            <a:ext cx="3668226" cy="2028117"/>
          </a:xfrm>
        </p:spPr>
        <p:txBody>
          <a:bodyPr>
            <a:normAutofit/>
          </a:bodyPr>
          <a:lstStyle>
            <a:lvl1pPr>
              <a:defRPr sz="800">
                <a:latin typeface="Trebuchet MS" panose="020B0603020202020204" pitchFamily="34" charset="0"/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Titel"/>
          <p:cNvSpPr>
            <a:spLocks noGrp="1"/>
          </p:cNvSpPr>
          <p:nvPr>
            <p:ph type="title" hasCustomPrompt="1"/>
          </p:nvPr>
        </p:nvSpPr>
        <p:spPr>
          <a:xfrm>
            <a:off x="362889" y="3385808"/>
            <a:ext cx="8411758" cy="675454"/>
          </a:xfrm>
          <a:noFill/>
        </p:spPr>
        <p:txBody>
          <a:bodyPr anchor="b">
            <a:normAutofit/>
          </a:bodyPr>
          <a:lstStyle>
            <a:lvl1pPr algn="ctr">
              <a:defRPr sz="3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Lijn"/>
          <p:cNvSpPr/>
          <p:nvPr userDrawn="1"/>
        </p:nvSpPr>
        <p:spPr>
          <a:xfrm>
            <a:off x="3761443" y="4068873"/>
            <a:ext cx="1620321" cy="36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rebuchet MS" panose="020B0603020202020204" pitchFamily="34" charset="0"/>
            </a:endParaRPr>
          </a:p>
        </p:txBody>
      </p:sp>
      <p:sp>
        <p:nvSpPr>
          <p:cNvPr id="18" name="Tekst"/>
          <p:cNvSpPr>
            <a:spLocks noGrp="1"/>
          </p:cNvSpPr>
          <p:nvPr>
            <p:ph type="body" sz="quarter" idx="42" hasCustomPrompt="1"/>
          </p:nvPr>
        </p:nvSpPr>
        <p:spPr>
          <a:xfrm>
            <a:off x="215138" y="4216396"/>
            <a:ext cx="8713724" cy="754747"/>
          </a:xfrm>
        </p:spPr>
        <p:txBody>
          <a:bodyPr>
            <a:noAutofit/>
          </a:bodyPr>
          <a:lstStyle>
            <a:lvl1pPr marL="0" indent="0" algn="ctr">
              <a:buNone/>
              <a:defRPr sz="1000" b="0" i="0" u="none" baseline="0">
                <a:solidFill>
                  <a:schemeClr val="bg1"/>
                </a:solidFill>
                <a:latin typeface="Nexa Light" panose="02000000000000000000" pitchFamily="50" charset="0"/>
                <a:cs typeface="Nexa Light" panose="02000000000000000000" pitchFamily="50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210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vic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Desktop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34" y="1229932"/>
            <a:ext cx="3956152" cy="3204548"/>
          </a:xfrm>
          <a:prstGeom prst="rect">
            <a:avLst/>
          </a:prstGeom>
          <a:effectLst/>
        </p:spPr>
      </p:pic>
      <p:sp>
        <p:nvSpPr>
          <p:cNvPr id="12" name="Afbeelding dekstop"/>
          <p:cNvSpPr>
            <a:spLocks noGrp="1"/>
          </p:cNvSpPr>
          <p:nvPr>
            <p:ph type="pic" sz="quarter" idx="13" hasCustomPrompt="1"/>
          </p:nvPr>
        </p:nvSpPr>
        <p:spPr>
          <a:xfrm>
            <a:off x="450279" y="1364947"/>
            <a:ext cx="3668226" cy="2028117"/>
          </a:xfrm>
        </p:spPr>
        <p:txBody>
          <a:bodyPr>
            <a:normAutofit/>
          </a:bodyPr>
          <a:lstStyle>
            <a:lvl1pPr>
              <a:defRPr sz="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Titel"/>
          <p:cNvSpPr>
            <a:spLocks noGrp="1"/>
          </p:cNvSpPr>
          <p:nvPr>
            <p:ph type="title" hasCustomPrompt="1"/>
          </p:nvPr>
        </p:nvSpPr>
        <p:spPr>
          <a:xfrm>
            <a:off x="4571603" y="427144"/>
            <a:ext cx="4048101" cy="675454"/>
          </a:xfrm>
          <a:noFill/>
        </p:spPr>
        <p:txBody>
          <a:bodyPr anchor="b">
            <a:normAutofit/>
          </a:bodyPr>
          <a:lstStyle>
            <a:lvl1pPr algn="ctr">
              <a:defRPr sz="3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Lijn"/>
          <p:cNvSpPr/>
          <p:nvPr userDrawn="1"/>
        </p:nvSpPr>
        <p:spPr>
          <a:xfrm>
            <a:off x="3761443" y="4068873"/>
            <a:ext cx="1620321" cy="36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Tekst"/>
          <p:cNvSpPr>
            <a:spLocks noGrp="1"/>
          </p:cNvSpPr>
          <p:nvPr>
            <p:ph type="body" sz="quarter" idx="42" hasCustomPrompt="1"/>
          </p:nvPr>
        </p:nvSpPr>
        <p:spPr>
          <a:xfrm>
            <a:off x="4571602" y="1229932"/>
            <a:ext cx="4357259" cy="3741211"/>
          </a:xfrm>
        </p:spPr>
        <p:txBody>
          <a:bodyPr>
            <a:noAutofit/>
          </a:bodyPr>
          <a:lstStyle>
            <a:lvl1pPr marL="0" indent="0" algn="ctr">
              <a:buNone/>
              <a:defRPr sz="1000" b="0" i="0" u="none" baseline="0">
                <a:solidFill>
                  <a:schemeClr val="tx1"/>
                </a:solidFill>
                <a:latin typeface="Nexa Light" panose="02000000000000000000" pitchFamily="50" charset="0"/>
                <a:cs typeface="Nexa Light" panose="02000000000000000000" pitchFamily="50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94EA77A-0447-45D8-AAA3-3ECC8F601E6E}"/>
              </a:ext>
            </a:extLst>
          </p:cNvPr>
          <p:cNvPicPr/>
          <p:nvPr userDrawn="1"/>
        </p:nvPicPr>
        <p:blipFill rotWithShape="1">
          <a:blip r:embed="rId3"/>
          <a:srcRect r="50416" b="66211"/>
          <a:stretch/>
        </p:blipFill>
        <p:spPr bwMode="auto">
          <a:xfrm>
            <a:off x="295377" y="4656215"/>
            <a:ext cx="1514475" cy="266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7601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3373B74-84B4-8C43-9F8D-157D0387EA6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76778" y="181666"/>
            <a:ext cx="7596576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1F766D6-DB25-4B90-B811-68958B584DA1}"/>
              </a:ext>
            </a:extLst>
          </p:cNvPr>
          <p:cNvPicPr/>
          <p:nvPr userDrawn="1"/>
        </p:nvPicPr>
        <p:blipFill rotWithShape="1">
          <a:blip r:embed="rId2"/>
          <a:srcRect r="50416" b="66211"/>
          <a:stretch/>
        </p:blipFill>
        <p:spPr bwMode="auto">
          <a:xfrm>
            <a:off x="295377" y="4656215"/>
            <a:ext cx="1514475" cy="266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46169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vic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4">
            <a:extLst>
              <a:ext uri="{FF2B5EF4-FFF2-40B4-BE49-F238E27FC236}">
                <a16:creationId xmlns:a16="http://schemas.microsoft.com/office/drawing/2014/main" id="{A1F4B122-537C-4952-87F8-8180E17162F7}"/>
              </a:ext>
            </a:extLst>
          </p:cNvPr>
          <p:cNvSpPr/>
          <p:nvPr userDrawn="1"/>
        </p:nvSpPr>
        <p:spPr>
          <a:xfrm>
            <a:off x="-60430" y="-73737"/>
            <a:ext cx="9258395" cy="3204547"/>
          </a:xfrm>
          <a:prstGeom prst="rect">
            <a:avLst/>
          </a:prstGeom>
          <a:solidFill>
            <a:srgbClr val="4DC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lt"/>
            </a:endParaRPr>
          </a:p>
        </p:txBody>
      </p:sp>
      <p:pic>
        <p:nvPicPr>
          <p:cNvPr id="8" name="図Desktop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33" y="806479"/>
            <a:ext cx="3956152" cy="3204548"/>
          </a:xfrm>
          <a:prstGeom prst="rect">
            <a:avLst/>
          </a:prstGeom>
        </p:spPr>
      </p:pic>
      <p:sp>
        <p:nvSpPr>
          <p:cNvPr id="12" name="Afbeelding dekstop"/>
          <p:cNvSpPr>
            <a:spLocks noGrp="1"/>
          </p:cNvSpPr>
          <p:nvPr>
            <p:ph type="pic" sz="quarter" idx="13" hasCustomPrompt="1"/>
          </p:nvPr>
        </p:nvSpPr>
        <p:spPr>
          <a:xfrm>
            <a:off x="255796" y="930537"/>
            <a:ext cx="3668226" cy="2028117"/>
          </a:xfrm>
        </p:spPr>
        <p:txBody>
          <a:bodyPr>
            <a:normAutofit/>
          </a:bodyPr>
          <a:lstStyle>
            <a:lvl1pPr>
              <a:defRPr sz="800">
                <a:latin typeface="Trebuchet MS" panose="020B0603020202020204" pitchFamily="34" charset="0"/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Titel"/>
          <p:cNvSpPr>
            <a:spLocks noGrp="1"/>
          </p:cNvSpPr>
          <p:nvPr>
            <p:ph type="title" hasCustomPrompt="1"/>
          </p:nvPr>
        </p:nvSpPr>
        <p:spPr>
          <a:xfrm>
            <a:off x="4342374" y="80278"/>
            <a:ext cx="4406774" cy="675454"/>
          </a:xfrm>
          <a:noFill/>
        </p:spPr>
        <p:txBody>
          <a:bodyPr anchor="b">
            <a:normAutofit/>
          </a:bodyPr>
          <a:lstStyle>
            <a:lvl1pPr algn="ctr">
              <a:defRPr sz="3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Lijn"/>
          <p:cNvSpPr/>
          <p:nvPr userDrawn="1"/>
        </p:nvSpPr>
        <p:spPr>
          <a:xfrm>
            <a:off x="3761443" y="4068873"/>
            <a:ext cx="1620321" cy="36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rebuchet MS" panose="020B0603020202020204" pitchFamily="34" charset="0"/>
            </a:endParaRPr>
          </a:p>
        </p:txBody>
      </p:sp>
      <p:sp>
        <p:nvSpPr>
          <p:cNvPr id="18" name="Tekst"/>
          <p:cNvSpPr>
            <a:spLocks noGrp="1"/>
          </p:cNvSpPr>
          <p:nvPr>
            <p:ph type="body" sz="quarter" idx="42" hasCustomPrompt="1"/>
          </p:nvPr>
        </p:nvSpPr>
        <p:spPr>
          <a:xfrm>
            <a:off x="4342374" y="863357"/>
            <a:ext cx="4474257" cy="754747"/>
          </a:xfrm>
        </p:spPr>
        <p:txBody>
          <a:bodyPr>
            <a:noAutofit/>
          </a:bodyPr>
          <a:lstStyle>
            <a:lvl1pPr marL="0" indent="0" algn="ctr">
              <a:buNone/>
              <a:defRPr sz="1000" b="0" i="0" u="none" baseline="0">
                <a:solidFill>
                  <a:schemeClr val="bg1"/>
                </a:solidFill>
                <a:latin typeface="Nexa Light" panose="02000000000000000000" pitchFamily="50" charset="0"/>
                <a:cs typeface="Nexa Light" panose="02000000000000000000" pitchFamily="50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pic>
        <p:nvPicPr>
          <p:cNvPr id="9" name="図Desktop">
            <a:extLst>
              <a:ext uri="{FF2B5EF4-FFF2-40B4-BE49-F238E27FC236}">
                <a16:creationId xmlns:a16="http://schemas.microsoft.com/office/drawing/2014/main" id="{8F0282A0-3AE7-4A3E-85F6-99AF2ED63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374" y="1814806"/>
            <a:ext cx="3956152" cy="3204548"/>
          </a:xfrm>
          <a:prstGeom prst="rect">
            <a:avLst/>
          </a:prstGeom>
        </p:spPr>
      </p:pic>
      <p:sp>
        <p:nvSpPr>
          <p:cNvPr id="10" name="Afbeelding dekstop">
            <a:extLst>
              <a:ext uri="{FF2B5EF4-FFF2-40B4-BE49-F238E27FC236}">
                <a16:creationId xmlns:a16="http://schemas.microsoft.com/office/drawing/2014/main" id="{4176AE0D-45B4-4C64-A896-5E94119C6E7C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484945" y="1944595"/>
            <a:ext cx="3668226" cy="2028117"/>
          </a:xfrm>
        </p:spPr>
        <p:txBody>
          <a:bodyPr>
            <a:normAutofit/>
          </a:bodyPr>
          <a:lstStyle>
            <a:lvl1pPr>
              <a:defRPr sz="800">
                <a:latin typeface="Trebuchet MS" panose="020B0603020202020204" pitchFamily="34" charset="0"/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2035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ic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AE5DC58-0528-41C0-BD98-BDACA0CDDD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6278" y="-2771997"/>
            <a:ext cx="10156761" cy="6778534"/>
          </a:xfrm>
          <a:prstGeom prst="rect">
            <a:avLst/>
          </a:prstGeom>
        </p:spPr>
      </p:pic>
      <p:sp>
        <p:nvSpPr>
          <p:cNvPr id="15" name="正方形/長方形 4">
            <a:extLst>
              <a:ext uri="{FF2B5EF4-FFF2-40B4-BE49-F238E27FC236}">
                <a16:creationId xmlns:a16="http://schemas.microsoft.com/office/drawing/2014/main" id="{A1F4B122-537C-4952-87F8-8180E17162F7}"/>
              </a:ext>
            </a:extLst>
          </p:cNvPr>
          <p:cNvSpPr/>
          <p:nvPr userDrawn="1"/>
        </p:nvSpPr>
        <p:spPr>
          <a:xfrm>
            <a:off x="-57596" y="2671658"/>
            <a:ext cx="9258395" cy="25265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lt"/>
            </a:endParaRPr>
          </a:p>
        </p:txBody>
      </p:sp>
      <p:pic>
        <p:nvPicPr>
          <p:cNvPr id="10" name="図 Phone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966" y="559559"/>
            <a:ext cx="1337391" cy="2724079"/>
          </a:xfrm>
          <a:prstGeom prst="rect">
            <a:avLst/>
          </a:prstGeom>
        </p:spPr>
      </p:pic>
      <p:sp>
        <p:nvSpPr>
          <p:cNvPr id="11" name="Afbeelding phone"/>
          <p:cNvSpPr>
            <a:spLocks noGrp="1"/>
          </p:cNvSpPr>
          <p:nvPr>
            <p:ph type="pic" sz="quarter" idx="12" hasCustomPrompt="1"/>
          </p:nvPr>
        </p:nvSpPr>
        <p:spPr>
          <a:xfrm>
            <a:off x="1384767" y="901445"/>
            <a:ext cx="1165787" cy="2117066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800">
                <a:latin typeface="Trebuchet MS" panose="020B0603020202020204" pitchFamily="34" charset="0"/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Titel"/>
          <p:cNvSpPr>
            <a:spLocks noGrp="1"/>
          </p:cNvSpPr>
          <p:nvPr>
            <p:ph type="title" hasCustomPrompt="1"/>
          </p:nvPr>
        </p:nvSpPr>
        <p:spPr>
          <a:xfrm>
            <a:off x="449544" y="2912994"/>
            <a:ext cx="8411758" cy="675454"/>
          </a:xfrm>
          <a:noFill/>
        </p:spPr>
        <p:txBody>
          <a:bodyPr anchor="b">
            <a:normAutofit/>
          </a:bodyPr>
          <a:lstStyle>
            <a:lvl1pPr algn="ctr">
              <a:defRPr sz="33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Tekst"/>
          <p:cNvSpPr>
            <a:spLocks noGrp="1"/>
          </p:cNvSpPr>
          <p:nvPr>
            <p:ph type="body" sz="quarter" idx="42" hasCustomPrompt="1"/>
          </p:nvPr>
        </p:nvSpPr>
        <p:spPr>
          <a:xfrm>
            <a:off x="215138" y="3705856"/>
            <a:ext cx="8713724" cy="754747"/>
          </a:xfrm>
        </p:spPr>
        <p:txBody>
          <a:bodyPr>
            <a:noAutofit/>
          </a:bodyPr>
          <a:lstStyle>
            <a:lvl1pPr marL="0" indent="0" algn="ctr">
              <a:buNone/>
              <a:defRPr sz="1000" b="0" i="0" u="none" baseline="0">
                <a:solidFill>
                  <a:schemeClr val="tx1"/>
                </a:solidFill>
                <a:latin typeface="Nexa Light" panose="02000000000000000000" pitchFamily="50" charset="0"/>
                <a:cs typeface="Nexa Light" panose="02000000000000000000" pitchFamily="50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pic>
        <p:nvPicPr>
          <p:cNvPr id="19" name="図 Phone">
            <a:extLst>
              <a:ext uri="{FF2B5EF4-FFF2-40B4-BE49-F238E27FC236}">
                <a16:creationId xmlns:a16="http://schemas.microsoft.com/office/drawing/2014/main" id="{AB262FC9-0E33-4DBB-B56A-512C54FBB0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3304" y="184820"/>
            <a:ext cx="1337391" cy="2724079"/>
          </a:xfrm>
          <a:prstGeom prst="rect">
            <a:avLst/>
          </a:prstGeom>
        </p:spPr>
      </p:pic>
      <p:sp>
        <p:nvSpPr>
          <p:cNvPr id="20" name="Afbeelding phone">
            <a:extLst>
              <a:ext uri="{FF2B5EF4-FFF2-40B4-BE49-F238E27FC236}">
                <a16:creationId xmlns:a16="http://schemas.microsoft.com/office/drawing/2014/main" id="{6040A28C-E7CA-4001-89A6-720BB56E641B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040967" y="617270"/>
            <a:ext cx="1115916" cy="2026502"/>
          </a:xfrm>
        </p:spPr>
        <p:txBody>
          <a:bodyPr>
            <a:normAutofit/>
          </a:bodyPr>
          <a:lstStyle>
            <a:lvl1pPr>
              <a:defRPr sz="800">
                <a:latin typeface="Trebuchet MS" panose="020B0603020202020204" pitchFamily="34" charset="0"/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pic>
        <p:nvPicPr>
          <p:cNvPr id="21" name="図 Phone">
            <a:extLst>
              <a:ext uri="{FF2B5EF4-FFF2-40B4-BE49-F238E27FC236}">
                <a16:creationId xmlns:a16="http://schemas.microsoft.com/office/drawing/2014/main" id="{72DE3ED1-638D-49A3-B058-681D2537C5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248" y="522558"/>
            <a:ext cx="1337391" cy="2724078"/>
          </a:xfrm>
          <a:prstGeom prst="rect">
            <a:avLst/>
          </a:prstGeom>
        </p:spPr>
      </p:pic>
      <p:sp>
        <p:nvSpPr>
          <p:cNvPr id="22" name="Afbeelding phone">
            <a:extLst>
              <a:ext uri="{FF2B5EF4-FFF2-40B4-BE49-F238E27FC236}">
                <a16:creationId xmlns:a16="http://schemas.microsoft.com/office/drawing/2014/main" id="{66D3ABD3-3DD7-4273-BAD5-D05CB04CEEF3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797041" y="864443"/>
            <a:ext cx="1165786" cy="2117065"/>
          </a:xfrm>
        </p:spPr>
        <p:txBody>
          <a:bodyPr>
            <a:normAutofit/>
          </a:bodyPr>
          <a:lstStyle>
            <a:lvl1pPr>
              <a:defRPr sz="800">
                <a:latin typeface="Trebuchet MS" panose="020B0603020202020204" pitchFamily="34" charset="0"/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41714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obile and 4 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-1"/>
            <a:ext cx="9144000" cy="3102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lt"/>
            </a:endParaRPr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0"/>
            <a:ext cx="9144000" cy="55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788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B035D2-2FB2-5348-9EE3-60255E00BB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614" y="4597850"/>
            <a:ext cx="869012" cy="363984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3373B74-84B4-8C43-9F8D-157D0387EA6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76778" y="181666"/>
            <a:ext cx="7596576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B0E8019-02AE-4488-B82F-76EEC20CD0FB}"/>
              </a:ext>
            </a:extLst>
          </p:cNvPr>
          <p:cNvPicPr/>
          <p:nvPr userDrawn="1"/>
        </p:nvPicPr>
        <p:blipFill rotWithShape="1">
          <a:blip r:embed="rId3"/>
          <a:srcRect r="50416" b="66211"/>
          <a:stretch/>
        </p:blipFill>
        <p:spPr bwMode="auto">
          <a:xfrm>
            <a:off x="295377" y="4656215"/>
            <a:ext cx="1514475" cy="266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7832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65962E1-FED5-6E4A-91F3-75D9FADDA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513" y="575847"/>
            <a:ext cx="3816424" cy="4022003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30EE6F1-B19F-9843-B035-30603154344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76778" y="181666"/>
            <a:ext cx="7596576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8B85765-1D7B-4B5B-8577-349D44F161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6778" y="4358413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50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B035D2-2FB2-5348-9EE3-60255E00BB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614" y="4597850"/>
            <a:ext cx="869012" cy="363984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65962E1-FED5-6E4A-91F3-75D9FADDA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513" y="575847"/>
            <a:ext cx="3816424" cy="4022003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30EE6F1-B19F-9843-B035-30603154344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76778" y="181666"/>
            <a:ext cx="7596576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1160329-3134-4B30-8696-33F9098C56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6778" y="4358413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71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B035D2-2FB2-5348-9EE3-60255E00BB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614" y="4597850"/>
            <a:ext cx="869012" cy="363984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65962E1-FED5-6E4A-91F3-75D9FADDA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513" y="575847"/>
            <a:ext cx="3816424" cy="4022003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30EE6F1-B19F-9843-B035-30603154344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76778" y="181666"/>
            <a:ext cx="7596576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0B47F-9770-5143-9EF6-A7AA4680C2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034" y="843558"/>
            <a:ext cx="1645343" cy="33093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995BF7-EC5C-8449-937A-6E9019AFC8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125" y="843558"/>
            <a:ext cx="1645343" cy="33093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E8680E-2334-5545-A6D3-76F5F80537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943" y="843558"/>
            <a:ext cx="1645343" cy="330938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7917533-539B-46EF-94EC-202C371B8B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6778" y="4358413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3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1428A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7061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c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6C70719-E761-4550-B072-89B1A55DD3FB}"/>
              </a:ext>
            </a:extLst>
          </p:cNvPr>
          <p:cNvPicPr/>
          <p:nvPr userDrawn="1"/>
        </p:nvPicPr>
        <p:blipFill rotWithShape="1">
          <a:blip r:embed="rId2"/>
          <a:srcRect r="50416" b="66211"/>
          <a:stretch/>
        </p:blipFill>
        <p:spPr bwMode="auto">
          <a:xfrm>
            <a:off x="295377" y="4656215"/>
            <a:ext cx="1514475" cy="266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69771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234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76778" y="181666"/>
            <a:ext cx="7596576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1" r:id="rId2"/>
    <p:sldLayoutId id="2147483804" r:id="rId3"/>
    <p:sldLayoutId id="2147483802" r:id="rId4"/>
    <p:sldLayoutId id="2147483805" r:id="rId5"/>
    <p:sldLayoutId id="2147483803" r:id="rId6"/>
    <p:sldLayoutId id="2147483782" r:id="rId7"/>
    <p:sldLayoutId id="2147483787" r:id="rId8"/>
    <p:sldLayoutId id="2147483800" r:id="rId9"/>
    <p:sldLayoutId id="2147483797" r:id="rId10"/>
    <p:sldLayoutId id="2147483807" r:id="rId11"/>
    <p:sldLayoutId id="2147483810" r:id="rId12"/>
    <p:sldLayoutId id="2147483811" r:id="rId13"/>
    <p:sldLayoutId id="2147483812" r:id="rId14"/>
    <p:sldLayoutId id="2147483814" r:id="rId15"/>
    <p:sldLayoutId id="2147483818" r:id="rId16"/>
    <p:sldLayoutId id="2147483836" r:id="rId17"/>
    <p:sldLayoutId id="2147483816" r:id="rId18"/>
    <p:sldLayoutId id="2147483833" r:id="rId19"/>
    <p:sldLayoutId id="2147483817" r:id="rId20"/>
    <p:sldLayoutId id="2147483835" r:id="rId21"/>
    <p:sldLayoutId id="2147483834" r:id="rId2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 b="1" kern="1200">
          <a:solidFill>
            <a:schemeClr val="tx1"/>
          </a:solidFill>
          <a:latin typeface="Corbel" panose="020B0503020204020204" pitchFamily="34" charset="0"/>
          <a:ea typeface="MS PGothic" panose="020B0600070205080204" pitchFamily="34" charset="-128"/>
          <a:cs typeface="Corbel" panose="020B0503020204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Tx/>
        <a:buBlip>
          <a:blip r:embed="rId24"/>
        </a:buBlip>
        <a:defRPr sz="1800" kern="1200">
          <a:solidFill>
            <a:srgbClr val="544D55"/>
          </a:solidFill>
          <a:latin typeface="Corbel" panose="020B0503020204020204" pitchFamily="34" charset="0"/>
          <a:ea typeface="MS PGothic" panose="020B0600070205080204" pitchFamily="34" charset="-128"/>
          <a:cs typeface="Corbel" panose="020B0503020204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Tx/>
        <a:buBlip>
          <a:blip r:embed="rId24"/>
        </a:buBlip>
        <a:defRPr sz="1600" kern="1200">
          <a:solidFill>
            <a:srgbClr val="544D55"/>
          </a:solidFill>
          <a:latin typeface="Corbel" panose="020B0503020204020204" pitchFamily="34" charset="0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Tx/>
        <a:buBlip>
          <a:blip r:embed="rId24"/>
        </a:buBlip>
        <a:defRPr sz="1400" kern="1200">
          <a:solidFill>
            <a:srgbClr val="544D55"/>
          </a:solidFill>
          <a:latin typeface="Corbel" panose="020B0503020204020204" pitchFamily="34" charset="0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Tx/>
        <a:buBlip>
          <a:blip r:embed="rId24"/>
        </a:buBlip>
        <a:defRPr sz="1200" kern="1200">
          <a:solidFill>
            <a:srgbClr val="544D55"/>
          </a:solidFill>
          <a:latin typeface="Corbel" panose="020B0503020204020204" pitchFamily="34" charset="0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Tx/>
        <a:buBlip>
          <a:blip r:embed="rId24"/>
        </a:buBlip>
        <a:defRPr sz="1200" kern="1200">
          <a:solidFill>
            <a:schemeClr val="accent2"/>
          </a:solidFill>
          <a:latin typeface="Corbel" panose="020B0503020204020204" pitchFamily="34" charset="0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4.pn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54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jpg"/><Relationship Id="rId5" Type="http://schemas.openxmlformats.org/officeDocument/2006/relationships/image" Target="../media/image47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5" Type="http://schemas.openxmlformats.org/officeDocument/2006/relationships/image" Target="../media/image59.jp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://www.fairville.be/" TargetMode="External"/><Relationship Id="rId7" Type="http://schemas.openxmlformats.org/officeDocument/2006/relationships/image" Target="../media/image63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11" Type="http://schemas.openxmlformats.org/officeDocument/2006/relationships/image" Target="../media/image42.png"/><Relationship Id="rId5" Type="http://schemas.openxmlformats.org/officeDocument/2006/relationships/image" Target="../media/image61.svg"/><Relationship Id="rId10" Type="http://schemas.openxmlformats.org/officeDocument/2006/relationships/image" Target="../media/image56.png"/><Relationship Id="rId4" Type="http://schemas.openxmlformats.org/officeDocument/2006/relationships/image" Target="../media/image60.png"/><Relationship Id="rId9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hyperlink" Target="https://www.google.com/url?sa=i&amp;url=https%3A%2F%2Fhetbeweegt.be%2Fproductie%2Fnuhma-smart-region&amp;psig=AOvVaw3jnxEg3H21VyO8vpsfuw2I&amp;ust=1607786303579000&amp;source=images&amp;cd=vfe&amp;ved=0CAIQjRxqFwoTCOiH1e-cxu0CFQAAAAAdAAAAABA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6.pn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jpe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DD587EB-644C-4BB8-B424-7C7DEAC11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389498"/>
            <a:ext cx="4104456" cy="369332"/>
          </a:xfrm>
        </p:spPr>
        <p:txBody>
          <a:bodyPr/>
          <a:lstStyle/>
          <a:p>
            <a:r>
              <a:rPr lang="nl-BE" dirty="0"/>
              <a:t>WE CREATE (H)APPY CITIES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63CE38A-8710-4373-A65A-A7B41A2888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388" y="2739236"/>
            <a:ext cx="4104456" cy="360363"/>
          </a:xfrm>
        </p:spPr>
        <p:txBody>
          <a:bodyPr/>
          <a:lstStyle/>
          <a:p>
            <a:r>
              <a:rPr lang="nl-BE" dirty="0" err="1">
                <a:latin typeface="Nexa Light" panose="02000000000000000000" pitchFamily="50" charset="0"/>
              </a:rPr>
              <a:t>Where</a:t>
            </a:r>
            <a:r>
              <a:rPr lang="nl-BE" dirty="0">
                <a:latin typeface="Nexa Light" panose="02000000000000000000" pitchFamily="50" charset="0"/>
              </a:rPr>
              <a:t> </a:t>
            </a:r>
            <a:r>
              <a:rPr lang="nl-BE" dirty="0" err="1">
                <a:latin typeface="Nexa Light" panose="02000000000000000000" pitchFamily="50" charset="0"/>
              </a:rPr>
              <a:t>people</a:t>
            </a:r>
            <a:r>
              <a:rPr lang="nl-BE" dirty="0">
                <a:latin typeface="Nexa Light" panose="02000000000000000000" pitchFamily="50" charset="0"/>
              </a:rPr>
              <a:t> matter </a:t>
            </a:r>
            <a:r>
              <a:rPr lang="nl-BE" dirty="0" err="1">
                <a:latin typeface="Nexa Light" panose="02000000000000000000" pitchFamily="50" charset="0"/>
              </a:rPr>
              <a:t>and</a:t>
            </a:r>
            <a:r>
              <a:rPr lang="nl-BE" dirty="0">
                <a:latin typeface="Nexa Light" panose="02000000000000000000" pitchFamily="50" charset="0"/>
              </a:rPr>
              <a:t> making a </a:t>
            </a:r>
            <a:r>
              <a:rPr lang="nl-BE" dirty="0" err="1">
                <a:latin typeface="Nexa Light" panose="02000000000000000000" pitchFamily="50" charset="0"/>
              </a:rPr>
              <a:t>positive</a:t>
            </a:r>
            <a:r>
              <a:rPr lang="nl-BE" dirty="0">
                <a:latin typeface="Nexa Light" panose="02000000000000000000" pitchFamily="50" charset="0"/>
              </a:rPr>
              <a:t> </a:t>
            </a:r>
            <a:r>
              <a:rPr lang="nl-BE" dirty="0" err="1">
                <a:latin typeface="Nexa Light" panose="02000000000000000000" pitchFamily="50" charset="0"/>
              </a:rPr>
              <a:t>difference</a:t>
            </a:r>
            <a:r>
              <a:rPr lang="nl-BE" dirty="0">
                <a:latin typeface="Nexa Light" panose="02000000000000000000" pitchFamily="50" charset="0"/>
              </a:rPr>
              <a:t> is </a:t>
            </a:r>
            <a:r>
              <a:rPr lang="nl-BE" dirty="0" err="1">
                <a:latin typeface="Nexa Light" panose="02000000000000000000" pitchFamily="50" charset="0"/>
              </a:rPr>
              <a:t>rewarded</a:t>
            </a:r>
            <a:endParaRPr lang="nl-BE" dirty="0">
              <a:latin typeface="Nexa Light" panose="02000000000000000000" pitchFamily="50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73372C6-11BC-E348-85C1-75FDE347C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4" y="1652537"/>
            <a:ext cx="3552213" cy="183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49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9B9C557-8FF7-4CEC-AC17-BBA6E3F47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1401"/>
            <a:ext cx="9144000" cy="1981200"/>
          </a:xfrm>
          <a:prstGeom prst="rect">
            <a:avLst/>
          </a:prstGeom>
        </p:spPr>
      </p:pic>
      <p:sp>
        <p:nvSpPr>
          <p:cNvPr id="18" name="正方形/長方形 4">
            <a:extLst>
              <a:ext uri="{FF2B5EF4-FFF2-40B4-BE49-F238E27FC236}">
                <a16:creationId xmlns:a16="http://schemas.microsoft.com/office/drawing/2014/main" id="{0BD4BA6A-2730-4178-B125-703A6DF49F2E}"/>
              </a:ext>
            </a:extLst>
          </p:cNvPr>
          <p:cNvSpPr/>
          <p:nvPr/>
        </p:nvSpPr>
        <p:spPr>
          <a:xfrm>
            <a:off x="-57199" y="3197950"/>
            <a:ext cx="9258395" cy="2267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lt"/>
            </a:endParaRPr>
          </a:p>
        </p:txBody>
      </p:sp>
      <p:sp>
        <p:nvSpPr>
          <p:cNvPr id="10" name="text blauw">
            <a:extLst>
              <a:ext uri="{FF2B5EF4-FFF2-40B4-BE49-F238E27FC236}">
                <a16:creationId xmlns:a16="http://schemas.microsoft.com/office/drawing/2014/main" id="{AC9F3926-149D-448F-8783-6CA9106CD7AB}"/>
              </a:ext>
            </a:extLst>
          </p:cNvPr>
          <p:cNvSpPr txBox="1">
            <a:spLocks/>
          </p:cNvSpPr>
          <p:nvPr/>
        </p:nvSpPr>
        <p:spPr>
          <a:xfrm>
            <a:off x="3318354" y="3263192"/>
            <a:ext cx="2507291" cy="44804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BE" altLang="ja-JP" sz="1000" dirty="0">
              <a:solidFill>
                <a:schemeClr val="tx1"/>
              </a:solidFill>
              <a:latin typeface="Nexa Light" panose="02000000000000000000" pitchFamily="50" charset="0"/>
            </a:endParaRPr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id="{563E2C71-FFD6-40CD-B785-868635614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3769" y="884005"/>
            <a:ext cx="4291170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nl-BE" sz="2400" b="1" dirty="0">
                <a:solidFill>
                  <a:srgbClr val="000000"/>
                </a:solidFill>
                <a:latin typeface="Nexa Light" panose="02000000000000000000" pitchFamily="50" charset="0"/>
              </a:rPr>
              <a:t>01.</a:t>
            </a:r>
            <a:endParaRPr lang="nl-BE" sz="1100" dirty="0">
              <a:solidFill>
                <a:srgbClr val="000000"/>
              </a:solidFill>
              <a:latin typeface="Nexa Light" panose="02000000000000000000" pitchFamily="50" charset="0"/>
            </a:endParaRPr>
          </a:p>
          <a:p>
            <a:pPr>
              <a:buNone/>
            </a:pP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Les </a:t>
            </a:r>
            <a:r>
              <a:rPr lang="nl-BE" sz="1600" b="1" dirty="0">
                <a:solidFill>
                  <a:srgbClr val="19BDC7"/>
                </a:solidFill>
                <a:latin typeface="Nexa Light" panose="02000000000000000000" pitchFamily="50" charset="0"/>
              </a:rPr>
              <a:t>citoyens</a:t>
            </a: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 disposent d'un conteneur à puce qui peut peser le contenu des déchets résiduels.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9F86789-C3A9-4940-88BC-F0ACCF26FF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" y="608949"/>
            <a:ext cx="3312279" cy="276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6021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33037133-3DD6-46A8-88E6-504E1C543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1401"/>
            <a:ext cx="9144000" cy="1981200"/>
          </a:xfrm>
          <a:prstGeom prst="rect">
            <a:avLst/>
          </a:prstGeom>
        </p:spPr>
      </p:pic>
      <p:sp>
        <p:nvSpPr>
          <p:cNvPr id="10" name="text blauw">
            <a:extLst>
              <a:ext uri="{FF2B5EF4-FFF2-40B4-BE49-F238E27FC236}">
                <a16:creationId xmlns:a16="http://schemas.microsoft.com/office/drawing/2014/main" id="{AC9F3926-149D-448F-8783-6CA9106CD7AB}"/>
              </a:ext>
            </a:extLst>
          </p:cNvPr>
          <p:cNvSpPr txBox="1">
            <a:spLocks/>
          </p:cNvSpPr>
          <p:nvPr/>
        </p:nvSpPr>
        <p:spPr>
          <a:xfrm>
            <a:off x="3318354" y="3263192"/>
            <a:ext cx="2507291" cy="44804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BE" altLang="ja-JP" sz="1000" dirty="0">
              <a:solidFill>
                <a:schemeClr val="tx1"/>
              </a:solidFill>
              <a:latin typeface="Nexa Light" panose="02000000000000000000" pitchFamily="50" charset="0"/>
            </a:endParaRPr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id="{563E2C71-FFD6-40CD-B785-868635614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657" y="877674"/>
            <a:ext cx="3087848" cy="174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nl-BE" sz="2400" b="1" dirty="0">
                <a:solidFill>
                  <a:srgbClr val="000000"/>
                </a:solidFill>
                <a:latin typeface="Nexa Light" panose="02000000000000000000" pitchFamily="50" charset="0"/>
              </a:rPr>
              <a:t>02.</a:t>
            </a:r>
            <a:r>
              <a:rPr lang="nl-BE" sz="1100" dirty="0">
                <a:solidFill>
                  <a:srgbClr val="000000"/>
                </a:solidFill>
                <a:latin typeface="Nexa Light" panose="02000000000000000000" pitchFamily="50" charset="0"/>
              </a:rPr>
              <a:t> </a:t>
            </a:r>
          </a:p>
          <a:p>
            <a:pPr>
              <a:buNone/>
            </a:pP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Les citoyens recevront une </a:t>
            </a:r>
            <a:r>
              <a:rPr lang="nl-BE" sz="1600" b="1" dirty="0">
                <a:solidFill>
                  <a:srgbClr val="19BDC7"/>
                </a:solidFill>
                <a:latin typeface="Nexa Light" panose="02000000000000000000" pitchFamily="50" charset="0"/>
              </a:rPr>
              <a:t>lettre de la part du gestionnaire des déchets</a:t>
            </a: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 concernant l'utilisation de MY WASTE et les instructions pour s’inscrire.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349A190-D7DA-465E-86F8-34F4CC99CA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70722">
            <a:off x="1542235" y="0"/>
            <a:ext cx="6857999" cy="5143499"/>
          </a:xfrm>
          <a:prstGeom prst="rect">
            <a:avLst/>
          </a:prstGeom>
        </p:spPr>
      </p:pic>
      <p:sp>
        <p:nvSpPr>
          <p:cNvPr id="6" name="Arc 10">
            <a:extLst>
              <a:ext uri="{FF2B5EF4-FFF2-40B4-BE49-F238E27FC236}">
                <a16:creationId xmlns:a16="http://schemas.microsoft.com/office/drawing/2014/main" id="{CF6B3560-5395-42F1-A80E-908F3C051A42}"/>
              </a:ext>
            </a:extLst>
          </p:cNvPr>
          <p:cNvSpPr/>
          <p:nvPr/>
        </p:nvSpPr>
        <p:spPr>
          <a:xfrm rot="15601551" flipV="1">
            <a:off x="5744164" y="2112721"/>
            <a:ext cx="835648" cy="753637"/>
          </a:xfrm>
          <a:prstGeom prst="arc">
            <a:avLst>
              <a:gd name="adj1" fmla="val 10842933"/>
              <a:gd name="adj2" fmla="val 17446588"/>
            </a:avLst>
          </a:prstGeom>
          <a:noFill/>
          <a:ln>
            <a:solidFill>
              <a:srgbClr val="19BDC7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6DFD019B-EA20-498F-9DBF-5DE9A9DA54FB}"/>
              </a:ext>
            </a:extLst>
          </p:cNvPr>
          <p:cNvSpPr txBox="1">
            <a:spLocks/>
          </p:cNvSpPr>
          <p:nvPr/>
        </p:nvSpPr>
        <p:spPr bwMode="auto">
          <a:xfrm>
            <a:off x="6329380" y="1624385"/>
            <a:ext cx="2814620" cy="545123"/>
          </a:xfrm>
          <a:prstGeom prst="rect">
            <a:avLst/>
          </a:prstGeom>
          <a:noFill/>
          <a:ln>
            <a:noFill/>
          </a:ln>
        </p:spPr>
        <p:txBody>
          <a:bodyPr vert="horz" wrap="square" lIns="163275" tIns="81638" rIns="163275" bIns="81638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 baseline="0">
                <a:solidFill>
                  <a:schemeClr val="bg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Corbel" panose="020B0503020204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nl-BE" sz="1200" b="0" dirty="0">
                <a:solidFill>
                  <a:srgbClr val="000000"/>
                </a:solidFill>
                <a:latin typeface="Nexa Light" panose="02000000000000000000" pitchFamily="50" charset="0"/>
              </a:rPr>
              <a:t>L’inscription se base sur le </a:t>
            </a:r>
            <a:r>
              <a:rPr lang="nl-BE" sz="1200" dirty="0">
                <a:solidFill>
                  <a:srgbClr val="19BDC7"/>
                </a:solidFill>
                <a:latin typeface="Nexa Light" panose="02000000000000000000" pitchFamily="50" charset="0"/>
              </a:rPr>
              <a:t>numéro de registre national </a:t>
            </a:r>
            <a:r>
              <a:rPr lang="nl-BE" sz="1200" b="0" dirty="0">
                <a:solidFill>
                  <a:srgbClr val="000000"/>
                </a:solidFill>
                <a:latin typeface="Nexa Light" panose="02000000000000000000" pitchFamily="50" charset="0"/>
              </a:rPr>
              <a:t>et d'un </a:t>
            </a:r>
            <a:r>
              <a:rPr lang="nl-BE" sz="1200" dirty="0">
                <a:solidFill>
                  <a:srgbClr val="19BDC7"/>
                </a:solidFill>
                <a:latin typeface="Nexa Light" panose="02000000000000000000" pitchFamily="50" charset="0"/>
              </a:rPr>
              <a:t>code</a:t>
            </a:r>
            <a:r>
              <a:rPr lang="nl-BE" sz="1200" b="0" dirty="0">
                <a:solidFill>
                  <a:srgbClr val="000000"/>
                </a:solidFill>
                <a:latin typeface="Nexa Light" panose="02000000000000000000" pitchFamily="50" charset="0"/>
              </a:rPr>
              <a:t> fourni dans la lettre.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86B1603-806B-45E3-8DD5-690709C3E6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2483"/>
            <a:ext cx="9144000" cy="195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43994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4DADD1A-4F55-4F69-960C-21DBB6A7A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1401"/>
            <a:ext cx="9144000" cy="1981200"/>
          </a:xfrm>
          <a:prstGeom prst="rect">
            <a:avLst/>
          </a:prstGeom>
        </p:spPr>
      </p:pic>
      <p:pic>
        <p:nvPicPr>
          <p:cNvPr id="19" name="図 1">
            <a:extLst>
              <a:ext uri="{FF2B5EF4-FFF2-40B4-BE49-F238E27FC236}">
                <a16:creationId xmlns:a16="http://schemas.microsoft.com/office/drawing/2014/main" id="{5FDB8880-7BA2-4A9B-9655-CED0D731FA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808" y="248935"/>
            <a:ext cx="2048958" cy="4475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blauw">
            <a:extLst>
              <a:ext uri="{FF2B5EF4-FFF2-40B4-BE49-F238E27FC236}">
                <a16:creationId xmlns:a16="http://schemas.microsoft.com/office/drawing/2014/main" id="{AC9F3926-149D-448F-8783-6CA9106CD7AB}"/>
              </a:ext>
            </a:extLst>
          </p:cNvPr>
          <p:cNvSpPr txBox="1">
            <a:spLocks/>
          </p:cNvSpPr>
          <p:nvPr/>
        </p:nvSpPr>
        <p:spPr>
          <a:xfrm>
            <a:off x="3318354" y="3263192"/>
            <a:ext cx="2507291" cy="44804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BE" altLang="ja-JP" sz="1000" dirty="0">
              <a:solidFill>
                <a:schemeClr val="tx1"/>
              </a:solidFill>
              <a:latin typeface="Nexa Light" panose="02000000000000000000" pitchFamily="50" charset="0"/>
            </a:endParaRP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7BECDDB7-6C8A-4893-9C2D-330587A6CB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1" b="6887"/>
          <a:stretch/>
        </p:blipFill>
        <p:spPr>
          <a:xfrm>
            <a:off x="1217467" y="703813"/>
            <a:ext cx="1899805" cy="3549352"/>
          </a:xfrm>
          <a:prstGeom prst="rect">
            <a:avLst/>
          </a:prstGeom>
        </p:spPr>
      </p:pic>
      <p:sp>
        <p:nvSpPr>
          <p:cNvPr id="25" name="TextBox 38">
            <a:extLst>
              <a:ext uri="{FF2B5EF4-FFF2-40B4-BE49-F238E27FC236}">
                <a16:creationId xmlns:a16="http://schemas.microsoft.com/office/drawing/2014/main" id="{563E2C71-FFD6-40CD-B785-868635614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1073" y="1320763"/>
            <a:ext cx="3777304" cy="124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nl-BE" sz="2400" b="1" dirty="0">
                <a:solidFill>
                  <a:srgbClr val="000000"/>
                </a:solidFill>
                <a:latin typeface="Nexa Light" panose="02000000000000000000" pitchFamily="50" charset="0"/>
              </a:rPr>
              <a:t>03.</a:t>
            </a:r>
            <a:r>
              <a:rPr lang="nl-BE" sz="1100" dirty="0">
                <a:solidFill>
                  <a:srgbClr val="000000"/>
                </a:solidFill>
                <a:latin typeface="Nexa Light" panose="02000000000000000000" pitchFamily="50" charset="0"/>
              </a:rPr>
              <a:t> </a:t>
            </a:r>
          </a:p>
          <a:p>
            <a:pPr>
              <a:buNone/>
            </a:pP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L'application MY WASTE est disponible </a:t>
            </a:r>
            <a:r>
              <a:rPr lang="nl-BE" sz="1600" b="1" dirty="0">
                <a:solidFill>
                  <a:srgbClr val="19BDC7"/>
                </a:solidFill>
                <a:latin typeface="Nexa Light" panose="02000000000000000000" pitchFamily="50" charset="0"/>
              </a:rPr>
              <a:t>gratuitement pour les résidents </a:t>
            </a: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sur le Google Play Store ou l'App Store.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8A288F0-BDF9-4946-8E0F-9E360CD69B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4" y="96610"/>
            <a:ext cx="9144000" cy="195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94215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4621452A-5158-41AD-A33B-307B39913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1401"/>
            <a:ext cx="9144000" cy="1981200"/>
          </a:xfrm>
          <a:prstGeom prst="rect">
            <a:avLst/>
          </a:prstGeom>
        </p:spPr>
      </p:pic>
      <p:sp>
        <p:nvSpPr>
          <p:cNvPr id="28" name="Arc 10">
            <a:extLst>
              <a:ext uri="{FF2B5EF4-FFF2-40B4-BE49-F238E27FC236}">
                <a16:creationId xmlns:a16="http://schemas.microsoft.com/office/drawing/2014/main" id="{3D30F7DB-C76B-4B7A-9976-DA26AF1DF922}"/>
              </a:ext>
            </a:extLst>
          </p:cNvPr>
          <p:cNvSpPr/>
          <p:nvPr/>
        </p:nvSpPr>
        <p:spPr>
          <a:xfrm rot="8303607" flipH="1" flipV="1">
            <a:off x="427385" y="631099"/>
            <a:ext cx="835648" cy="753637"/>
          </a:xfrm>
          <a:prstGeom prst="arc">
            <a:avLst>
              <a:gd name="adj1" fmla="val 10842933"/>
              <a:gd name="adj2" fmla="val 17446588"/>
            </a:avLst>
          </a:prstGeom>
          <a:noFill/>
          <a:ln>
            <a:solidFill>
              <a:srgbClr val="19BDC7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el 2">
            <a:extLst>
              <a:ext uri="{FF2B5EF4-FFF2-40B4-BE49-F238E27FC236}">
                <a16:creationId xmlns:a16="http://schemas.microsoft.com/office/drawing/2014/main" id="{8EB0B073-7012-4D48-BE18-2160DC5C3166}"/>
              </a:ext>
            </a:extLst>
          </p:cNvPr>
          <p:cNvSpPr txBox="1">
            <a:spLocks/>
          </p:cNvSpPr>
          <p:nvPr/>
        </p:nvSpPr>
        <p:spPr bwMode="auto">
          <a:xfrm>
            <a:off x="594798" y="193797"/>
            <a:ext cx="1950840" cy="545123"/>
          </a:xfrm>
          <a:prstGeom prst="rect">
            <a:avLst/>
          </a:prstGeom>
          <a:noFill/>
          <a:ln>
            <a:noFill/>
          </a:ln>
        </p:spPr>
        <p:txBody>
          <a:bodyPr vert="horz" wrap="square" lIns="163275" tIns="81638" rIns="163275" bIns="81638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 baseline="0">
                <a:solidFill>
                  <a:schemeClr val="bg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Corbel" panose="020B0503020204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nl-BE" sz="1800" b="1" dirty="0">
                <a:solidFill>
                  <a:srgbClr val="000000"/>
                </a:solidFill>
                <a:latin typeface="Nexa Light" panose="02000000000000000000" pitchFamily="50" charset="0"/>
              </a:rPr>
              <a:t>04.</a:t>
            </a:r>
            <a:r>
              <a:rPr lang="nl-BE" sz="1000" dirty="0">
                <a:solidFill>
                  <a:srgbClr val="000000"/>
                </a:solidFill>
                <a:latin typeface="Nexa Light" panose="02000000000000000000" pitchFamily="50" charset="0"/>
              </a:rPr>
              <a:t> </a:t>
            </a:r>
          </a:p>
          <a:p>
            <a:pPr>
              <a:buNone/>
            </a:pPr>
            <a:r>
              <a:rPr lang="nl-BE" sz="1200" dirty="0">
                <a:solidFill>
                  <a:srgbClr val="19BDC7"/>
                </a:solidFill>
                <a:latin typeface="Nexa Light" panose="02000000000000000000" pitchFamily="50" charset="0"/>
              </a:rPr>
              <a:t>Calendrier des collectes</a:t>
            </a:r>
            <a:endParaRPr lang="nl-BE" sz="1200" b="0" dirty="0">
              <a:solidFill>
                <a:srgbClr val="19BDC7"/>
              </a:solidFill>
              <a:latin typeface="Nexa Light" panose="02000000000000000000" pitchFamily="50" charset="0"/>
            </a:endParaRPr>
          </a:p>
        </p:txBody>
      </p:sp>
      <p:sp>
        <p:nvSpPr>
          <p:cNvPr id="30" name="Arc 10">
            <a:extLst>
              <a:ext uri="{FF2B5EF4-FFF2-40B4-BE49-F238E27FC236}">
                <a16:creationId xmlns:a16="http://schemas.microsoft.com/office/drawing/2014/main" id="{F096050E-9D94-44F3-9961-0F75431B733A}"/>
              </a:ext>
            </a:extLst>
          </p:cNvPr>
          <p:cNvSpPr/>
          <p:nvPr/>
        </p:nvSpPr>
        <p:spPr>
          <a:xfrm rot="12768078" flipV="1">
            <a:off x="3537128" y="590927"/>
            <a:ext cx="835648" cy="753637"/>
          </a:xfrm>
          <a:prstGeom prst="arc">
            <a:avLst>
              <a:gd name="adj1" fmla="val 10842933"/>
              <a:gd name="adj2" fmla="val 17446588"/>
            </a:avLst>
          </a:prstGeom>
          <a:noFill/>
          <a:ln>
            <a:solidFill>
              <a:srgbClr val="19BDC7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el 2">
            <a:extLst>
              <a:ext uri="{FF2B5EF4-FFF2-40B4-BE49-F238E27FC236}">
                <a16:creationId xmlns:a16="http://schemas.microsoft.com/office/drawing/2014/main" id="{F1805255-8962-4655-A856-56EE5F2B3BE9}"/>
              </a:ext>
            </a:extLst>
          </p:cNvPr>
          <p:cNvSpPr txBox="1">
            <a:spLocks/>
          </p:cNvSpPr>
          <p:nvPr/>
        </p:nvSpPr>
        <p:spPr bwMode="auto">
          <a:xfrm>
            <a:off x="2496401" y="215556"/>
            <a:ext cx="1950840" cy="545123"/>
          </a:xfrm>
          <a:prstGeom prst="rect">
            <a:avLst/>
          </a:prstGeom>
          <a:noFill/>
          <a:ln>
            <a:noFill/>
          </a:ln>
        </p:spPr>
        <p:txBody>
          <a:bodyPr vert="horz" wrap="square" lIns="163275" tIns="81638" rIns="163275" bIns="81638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 baseline="0">
                <a:solidFill>
                  <a:schemeClr val="bg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Corbel" panose="020B0503020204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nl-BE" sz="1800" b="1" dirty="0">
                <a:solidFill>
                  <a:srgbClr val="000000"/>
                </a:solidFill>
                <a:latin typeface="Nexa Light" panose="02000000000000000000" pitchFamily="50" charset="0"/>
              </a:rPr>
              <a:t>05.</a:t>
            </a:r>
            <a:r>
              <a:rPr lang="nl-BE" sz="1000" dirty="0">
                <a:solidFill>
                  <a:srgbClr val="000000"/>
                </a:solidFill>
                <a:latin typeface="Nexa Light" panose="02000000000000000000" pitchFamily="50" charset="0"/>
              </a:rPr>
              <a:t> </a:t>
            </a:r>
          </a:p>
          <a:p>
            <a:pPr>
              <a:buNone/>
            </a:pPr>
            <a:r>
              <a:rPr lang="nl-BE" sz="1200" dirty="0">
                <a:solidFill>
                  <a:srgbClr val="19BDC7"/>
                </a:solidFill>
                <a:latin typeface="Nexa Light" panose="02000000000000000000" pitchFamily="50" charset="0"/>
              </a:rPr>
              <a:t>Parcs à conteneurs</a:t>
            </a:r>
            <a:endParaRPr lang="nl-BE" sz="1200" b="0" dirty="0">
              <a:solidFill>
                <a:srgbClr val="19BDC7"/>
              </a:solidFill>
              <a:latin typeface="Nexa Light" panose="02000000000000000000" pitchFamily="50" charset="0"/>
            </a:endParaRPr>
          </a:p>
        </p:txBody>
      </p:sp>
      <p:sp>
        <p:nvSpPr>
          <p:cNvPr id="36" name="Arc 10">
            <a:extLst>
              <a:ext uri="{FF2B5EF4-FFF2-40B4-BE49-F238E27FC236}">
                <a16:creationId xmlns:a16="http://schemas.microsoft.com/office/drawing/2014/main" id="{8BF6B222-5624-4F81-88A4-5A6C0E025114}"/>
              </a:ext>
            </a:extLst>
          </p:cNvPr>
          <p:cNvSpPr/>
          <p:nvPr/>
        </p:nvSpPr>
        <p:spPr>
          <a:xfrm rot="6776620" flipH="1" flipV="1">
            <a:off x="4769553" y="582221"/>
            <a:ext cx="835648" cy="753637"/>
          </a:xfrm>
          <a:prstGeom prst="arc">
            <a:avLst>
              <a:gd name="adj1" fmla="val 10842933"/>
              <a:gd name="adj2" fmla="val 17446588"/>
            </a:avLst>
          </a:prstGeom>
          <a:noFill/>
          <a:ln>
            <a:solidFill>
              <a:srgbClr val="19BDC7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itel 2">
            <a:extLst>
              <a:ext uri="{FF2B5EF4-FFF2-40B4-BE49-F238E27FC236}">
                <a16:creationId xmlns:a16="http://schemas.microsoft.com/office/drawing/2014/main" id="{6B78E2BE-71D4-4673-8CA2-43D16576FAF2}"/>
              </a:ext>
            </a:extLst>
          </p:cNvPr>
          <p:cNvSpPr txBox="1">
            <a:spLocks/>
          </p:cNvSpPr>
          <p:nvPr/>
        </p:nvSpPr>
        <p:spPr bwMode="auto">
          <a:xfrm>
            <a:off x="4846902" y="200806"/>
            <a:ext cx="2090440" cy="545123"/>
          </a:xfrm>
          <a:prstGeom prst="rect">
            <a:avLst/>
          </a:prstGeom>
          <a:noFill/>
          <a:ln>
            <a:noFill/>
          </a:ln>
        </p:spPr>
        <p:txBody>
          <a:bodyPr vert="horz" wrap="square" lIns="163275" tIns="81638" rIns="163275" bIns="81638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 baseline="0">
                <a:solidFill>
                  <a:schemeClr val="bg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Corbel" panose="020B0503020204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nl-BE" sz="1800" b="1" dirty="0">
                <a:solidFill>
                  <a:srgbClr val="000000"/>
                </a:solidFill>
                <a:latin typeface="Nexa Light" panose="02000000000000000000" pitchFamily="50" charset="0"/>
              </a:rPr>
              <a:t>06.</a:t>
            </a:r>
            <a:r>
              <a:rPr lang="nl-BE" sz="1000" dirty="0">
                <a:solidFill>
                  <a:srgbClr val="000000"/>
                </a:solidFill>
                <a:latin typeface="Nexa Light" panose="02000000000000000000" pitchFamily="50" charset="0"/>
              </a:rPr>
              <a:t> </a:t>
            </a:r>
          </a:p>
          <a:p>
            <a:pPr>
              <a:buNone/>
            </a:pPr>
            <a:r>
              <a:rPr lang="nl-BE" sz="1200" dirty="0">
                <a:solidFill>
                  <a:srgbClr val="19BDC7"/>
                </a:solidFill>
                <a:latin typeface="Nexa Light" panose="02000000000000000000" pitchFamily="50" charset="0"/>
              </a:rPr>
              <a:t>Lire les nouvelles</a:t>
            </a:r>
            <a:endParaRPr lang="nl-BE" sz="1200" b="0" dirty="0">
              <a:solidFill>
                <a:srgbClr val="19BDC7"/>
              </a:solidFill>
              <a:latin typeface="Nexa Light" panose="02000000000000000000" pitchFamily="50" charset="0"/>
            </a:endParaRPr>
          </a:p>
        </p:txBody>
      </p:sp>
      <p:sp>
        <p:nvSpPr>
          <p:cNvPr id="38" name="Arc 10">
            <a:extLst>
              <a:ext uri="{FF2B5EF4-FFF2-40B4-BE49-F238E27FC236}">
                <a16:creationId xmlns:a16="http://schemas.microsoft.com/office/drawing/2014/main" id="{72B6E58D-67DC-41AB-8CC4-5D8711675142}"/>
              </a:ext>
            </a:extLst>
          </p:cNvPr>
          <p:cNvSpPr/>
          <p:nvPr/>
        </p:nvSpPr>
        <p:spPr>
          <a:xfrm rot="14303904" flipV="1">
            <a:off x="8063872" y="735701"/>
            <a:ext cx="835648" cy="753637"/>
          </a:xfrm>
          <a:prstGeom prst="arc">
            <a:avLst>
              <a:gd name="adj1" fmla="val 10842933"/>
              <a:gd name="adj2" fmla="val 17446588"/>
            </a:avLst>
          </a:prstGeom>
          <a:noFill/>
          <a:ln>
            <a:solidFill>
              <a:srgbClr val="19BDC7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el 2">
            <a:extLst>
              <a:ext uri="{FF2B5EF4-FFF2-40B4-BE49-F238E27FC236}">
                <a16:creationId xmlns:a16="http://schemas.microsoft.com/office/drawing/2014/main" id="{070106BB-8935-48FC-899B-616AA5DD32B4}"/>
              </a:ext>
            </a:extLst>
          </p:cNvPr>
          <p:cNvSpPr txBox="1">
            <a:spLocks/>
          </p:cNvSpPr>
          <p:nvPr/>
        </p:nvSpPr>
        <p:spPr bwMode="auto">
          <a:xfrm>
            <a:off x="6928879" y="193797"/>
            <a:ext cx="2253781" cy="545123"/>
          </a:xfrm>
          <a:prstGeom prst="rect">
            <a:avLst/>
          </a:prstGeom>
          <a:noFill/>
          <a:ln>
            <a:noFill/>
          </a:ln>
        </p:spPr>
        <p:txBody>
          <a:bodyPr vert="horz" wrap="square" lIns="163275" tIns="81638" rIns="163275" bIns="81638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 baseline="0">
                <a:solidFill>
                  <a:schemeClr val="bg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Corbel" panose="020B0503020204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nl-BE" sz="1800" b="1" dirty="0">
                <a:solidFill>
                  <a:srgbClr val="000000"/>
                </a:solidFill>
                <a:latin typeface="Nexa Light" panose="02000000000000000000" pitchFamily="50" charset="0"/>
              </a:rPr>
              <a:t>07.</a:t>
            </a:r>
            <a:r>
              <a:rPr lang="nl-BE" sz="1000" dirty="0">
                <a:solidFill>
                  <a:srgbClr val="000000"/>
                </a:solidFill>
                <a:latin typeface="Nexa Light" panose="02000000000000000000" pitchFamily="50" charset="0"/>
              </a:rPr>
              <a:t> </a:t>
            </a:r>
          </a:p>
          <a:p>
            <a:pPr>
              <a:buNone/>
            </a:pPr>
            <a:r>
              <a:rPr lang="nl-BE" sz="1200" dirty="0">
                <a:solidFill>
                  <a:srgbClr val="19BDC7"/>
                </a:solidFill>
                <a:latin typeface="Nexa Light" panose="02000000000000000000" pitchFamily="50" charset="0"/>
              </a:rPr>
              <a:t>Conseils et infos</a:t>
            </a:r>
            <a:endParaRPr lang="nl-BE" sz="1200" b="0" dirty="0">
              <a:solidFill>
                <a:srgbClr val="19BDC7"/>
              </a:solidFill>
              <a:latin typeface="Nexa Light" panose="02000000000000000000" pitchFamily="50" charset="0"/>
            </a:endParaRPr>
          </a:p>
        </p:txBody>
      </p:sp>
      <p:grpSp>
        <p:nvGrpSpPr>
          <p:cNvPr id="40" name="Groep 39">
            <a:extLst>
              <a:ext uri="{FF2B5EF4-FFF2-40B4-BE49-F238E27FC236}">
                <a16:creationId xmlns:a16="http://schemas.microsoft.com/office/drawing/2014/main" id="{F010E938-2FF4-4651-B3F8-F1D15269420C}"/>
              </a:ext>
            </a:extLst>
          </p:cNvPr>
          <p:cNvGrpSpPr/>
          <p:nvPr/>
        </p:nvGrpSpPr>
        <p:grpSpPr>
          <a:xfrm>
            <a:off x="594798" y="967746"/>
            <a:ext cx="1379880" cy="2810622"/>
            <a:chOff x="594798" y="967746"/>
            <a:chExt cx="1379880" cy="2810622"/>
          </a:xfrm>
        </p:grpSpPr>
        <p:pic>
          <p:nvPicPr>
            <p:cNvPr id="7" name="図 Phone">
              <a:extLst>
                <a:ext uri="{FF2B5EF4-FFF2-40B4-BE49-F238E27FC236}">
                  <a16:creationId xmlns:a16="http://schemas.microsoft.com/office/drawing/2014/main" id="{0973E964-C5BD-41DD-AB53-708343C01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798" y="967746"/>
              <a:ext cx="1379880" cy="2810622"/>
            </a:xfrm>
            <a:prstGeom prst="rect">
              <a:avLst/>
            </a:prstGeom>
          </p:spPr>
        </p:pic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7CEF9125-4BEC-4DBE-B9FE-12F5CC412964}"/>
                </a:ext>
              </a:extLst>
            </p:cNvPr>
            <p:cNvSpPr/>
            <p:nvPr/>
          </p:nvSpPr>
          <p:spPr>
            <a:xfrm>
              <a:off x="638184" y="1279715"/>
              <a:ext cx="1270551" cy="2148049"/>
            </a:xfrm>
            <a:prstGeom prst="rect">
              <a:avLst/>
            </a:prstGeom>
            <a:blipFill>
              <a:blip r:embed="rId5"/>
              <a:srcRect/>
              <a:stretch>
                <a:fillRect l="1238" t="-377" r="-1238" b="-3106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47" name="Groep 46">
            <a:extLst>
              <a:ext uri="{FF2B5EF4-FFF2-40B4-BE49-F238E27FC236}">
                <a16:creationId xmlns:a16="http://schemas.microsoft.com/office/drawing/2014/main" id="{88E0B665-30FD-4DD1-A571-0271EE748AF8}"/>
              </a:ext>
            </a:extLst>
          </p:cNvPr>
          <p:cNvGrpSpPr/>
          <p:nvPr/>
        </p:nvGrpSpPr>
        <p:grpSpPr>
          <a:xfrm>
            <a:off x="7299101" y="1007918"/>
            <a:ext cx="1379880" cy="2810622"/>
            <a:chOff x="7299101" y="1007918"/>
            <a:chExt cx="1379880" cy="2810622"/>
          </a:xfrm>
        </p:grpSpPr>
        <p:pic>
          <p:nvPicPr>
            <p:cNvPr id="45" name="図 Phone">
              <a:extLst>
                <a:ext uri="{FF2B5EF4-FFF2-40B4-BE49-F238E27FC236}">
                  <a16:creationId xmlns:a16="http://schemas.microsoft.com/office/drawing/2014/main" id="{464E8A86-8513-44CE-BA26-8E4BDDD94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9101" y="1007918"/>
              <a:ext cx="1379880" cy="2810622"/>
            </a:xfrm>
            <a:prstGeom prst="rect">
              <a:avLst/>
            </a:prstGeom>
          </p:spPr>
        </p:pic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5FC7F8F8-62BC-466A-8CB7-627683C44BF2}"/>
                </a:ext>
              </a:extLst>
            </p:cNvPr>
            <p:cNvSpPr/>
            <p:nvPr/>
          </p:nvSpPr>
          <p:spPr>
            <a:xfrm>
              <a:off x="7366394" y="1339204"/>
              <a:ext cx="1270551" cy="2148049"/>
            </a:xfrm>
            <a:prstGeom prst="rect">
              <a:avLst/>
            </a:prstGeom>
            <a:blipFill>
              <a:blip r:embed="rId6"/>
              <a:srcRect/>
              <a:stretch>
                <a:fillRect l="-364" t="614" r="364" b="-3205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DED3462B-8875-4D1B-A6A2-1B092D0B5F8E}"/>
              </a:ext>
            </a:extLst>
          </p:cNvPr>
          <p:cNvGrpSpPr/>
          <p:nvPr/>
        </p:nvGrpSpPr>
        <p:grpSpPr>
          <a:xfrm>
            <a:off x="5083116" y="967746"/>
            <a:ext cx="1379880" cy="2810622"/>
            <a:chOff x="5083116" y="967746"/>
            <a:chExt cx="1379880" cy="2810622"/>
          </a:xfrm>
        </p:grpSpPr>
        <p:pic>
          <p:nvPicPr>
            <p:cNvPr id="31" name="図 Phone">
              <a:extLst>
                <a:ext uri="{FF2B5EF4-FFF2-40B4-BE49-F238E27FC236}">
                  <a16:creationId xmlns:a16="http://schemas.microsoft.com/office/drawing/2014/main" id="{23DFFC93-71D2-460D-A132-EA7D47EEC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3116" y="967746"/>
              <a:ext cx="1379880" cy="2810622"/>
            </a:xfrm>
            <a:prstGeom prst="rect">
              <a:avLst/>
            </a:prstGeom>
          </p:spPr>
        </p:pic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25AE8AB1-0776-4335-B1B7-5789CD3240DC}"/>
                </a:ext>
              </a:extLst>
            </p:cNvPr>
            <p:cNvSpPr/>
            <p:nvPr/>
          </p:nvSpPr>
          <p:spPr>
            <a:xfrm>
              <a:off x="5135088" y="1308737"/>
              <a:ext cx="1270551" cy="2148049"/>
            </a:xfrm>
            <a:prstGeom prst="rect">
              <a:avLst/>
            </a:prstGeom>
            <a:blipFill>
              <a:blip r:embed="rId7"/>
              <a:srcRect/>
              <a:stretch>
                <a:fillRect l="1238" t="-377" r="-1238" b="-3106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F58EE5BA-8E55-4E2F-83BF-4BBCE1AFAA1E}"/>
              </a:ext>
            </a:extLst>
          </p:cNvPr>
          <p:cNvGrpSpPr/>
          <p:nvPr/>
        </p:nvGrpSpPr>
        <p:grpSpPr>
          <a:xfrm>
            <a:off x="2882866" y="967746"/>
            <a:ext cx="1379880" cy="2810622"/>
            <a:chOff x="2882866" y="967746"/>
            <a:chExt cx="1379880" cy="2810622"/>
          </a:xfrm>
        </p:grpSpPr>
        <p:pic>
          <p:nvPicPr>
            <p:cNvPr id="35" name="図 Phone">
              <a:extLst>
                <a:ext uri="{FF2B5EF4-FFF2-40B4-BE49-F238E27FC236}">
                  <a16:creationId xmlns:a16="http://schemas.microsoft.com/office/drawing/2014/main" id="{2FA14A60-CCAD-4E42-B3E2-49664B383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2866" y="967746"/>
              <a:ext cx="1379880" cy="28106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C8AE33C5-D11A-46C0-8FBD-4AAA41FD48B5}"/>
                </a:ext>
              </a:extLst>
            </p:cNvPr>
            <p:cNvSpPr/>
            <p:nvPr/>
          </p:nvSpPr>
          <p:spPr>
            <a:xfrm>
              <a:off x="2937530" y="1308738"/>
              <a:ext cx="1270551" cy="2148049"/>
            </a:xfrm>
            <a:prstGeom prst="rect">
              <a:avLst/>
            </a:prstGeom>
            <a:blipFill>
              <a:blip r:embed="rId8"/>
              <a:srcRect/>
              <a:stretch>
                <a:fillRect l="-23" t="590" r="23" b="-3203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2327298296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4DADD1A-4F55-4F69-960C-21DBB6A7A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1401"/>
            <a:ext cx="9144000" cy="1981200"/>
          </a:xfrm>
          <a:prstGeom prst="rect">
            <a:avLst/>
          </a:prstGeom>
        </p:spPr>
      </p:pic>
      <p:pic>
        <p:nvPicPr>
          <p:cNvPr id="19" name="図 1">
            <a:extLst>
              <a:ext uri="{FF2B5EF4-FFF2-40B4-BE49-F238E27FC236}">
                <a16:creationId xmlns:a16="http://schemas.microsoft.com/office/drawing/2014/main" id="{5FDB8880-7BA2-4A9B-9655-CED0D731FA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808" y="248935"/>
            <a:ext cx="2048958" cy="4475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blauw">
            <a:extLst>
              <a:ext uri="{FF2B5EF4-FFF2-40B4-BE49-F238E27FC236}">
                <a16:creationId xmlns:a16="http://schemas.microsoft.com/office/drawing/2014/main" id="{AC9F3926-149D-448F-8783-6CA9106CD7AB}"/>
              </a:ext>
            </a:extLst>
          </p:cNvPr>
          <p:cNvSpPr txBox="1">
            <a:spLocks/>
          </p:cNvSpPr>
          <p:nvPr/>
        </p:nvSpPr>
        <p:spPr>
          <a:xfrm>
            <a:off x="3318354" y="3263192"/>
            <a:ext cx="2507291" cy="44804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BE" altLang="ja-JP" sz="1000" dirty="0">
              <a:solidFill>
                <a:schemeClr val="tx1"/>
              </a:solidFill>
              <a:latin typeface="Nexa Light" panose="02000000000000000000" pitchFamily="50" charset="0"/>
            </a:endParaRPr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id="{563E2C71-FFD6-40CD-B785-868635614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1073" y="1320763"/>
            <a:ext cx="3777304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nl-BE" sz="2400" b="1" dirty="0">
                <a:solidFill>
                  <a:srgbClr val="000000"/>
                </a:solidFill>
                <a:latin typeface="Nexa Light" panose="02000000000000000000" pitchFamily="50" charset="0"/>
              </a:rPr>
              <a:t>08.</a:t>
            </a:r>
            <a:r>
              <a:rPr lang="nl-BE" sz="1100" dirty="0">
                <a:solidFill>
                  <a:srgbClr val="000000"/>
                </a:solidFill>
                <a:latin typeface="Nexa Light" panose="02000000000000000000" pitchFamily="50" charset="0"/>
              </a:rPr>
              <a:t> </a:t>
            </a:r>
          </a:p>
          <a:p>
            <a:pPr>
              <a:buNone/>
            </a:pP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La poubelle est toujours sortie à temps grâce à une </a:t>
            </a:r>
            <a:r>
              <a:rPr lang="nl-BE" sz="1600" b="1" dirty="0">
                <a:solidFill>
                  <a:srgbClr val="19BDC7"/>
                </a:solidFill>
                <a:latin typeface="Nexa Light" panose="02000000000000000000" pitchFamily="50" charset="0"/>
              </a:rPr>
              <a:t>notification</a:t>
            </a: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 sur le smartphone.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C5FA1C2-5773-41EC-8B3F-0420D75FD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202" y="803117"/>
            <a:ext cx="1800169" cy="339189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94F3C5A-8F1D-4AE9-B3BC-BCF23A25C6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3656" y="97962"/>
            <a:ext cx="9144000" cy="195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94270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4DADD1A-4F55-4F69-960C-21DBB6A7A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1401"/>
            <a:ext cx="9144000" cy="1981200"/>
          </a:xfrm>
          <a:prstGeom prst="rect">
            <a:avLst/>
          </a:prstGeom>
        </p:spPr>
      </p:pic>
      <p:sp>
        <p:nvSpPr>
          <p:cNvPr id="10" name="text blauw">
            <a:extLst>
              <a:ext uri="{FF2B5EF4-FFF2-40B4-BE49-F238E27FC236}">
                <a16:creationId xmlns:a16="http://schemas.microsoft.com/office/drawing/2014/main" id="{AC9F3926-149D-448F-8783-6CA9106CD7AB}"/>
              </a:ext>
            </a:extLst>
          </p:cNvPr>
          <p:cNvSpPr txBox="1">
            <a:spLocks/>
          </p:cNvSpPr>
          <p:nvPr/>
        </p:nvSpPr>
        <p:spPr>
          <a:xfrm>
            <a:off x="3318354" y="3263192"/>
            <a:ext cx="2507291" cy="44804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BE" altLang="ja-JP" sz="1000" dirty="0">
              <a:solidFill>
                <a:schemeClr val="tx1"/>
              </a:solidFill>
              <a:latin typeface="Nexa Light" panose="02000000000000000000" pitchFamily="50" charset="0"/>
            </a:endParaRPr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id="{563E2C71-FFD6-40CD-B785-868635614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274" y="1126116"/>
            <a:ext cx="3777304" cy="174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nl-BE" sz="2400" b="1" dirty="0">
                <a:solidFill>
                  <a:srgbClr val="000000"/>
                </a:solidFill>
                <a:latin typeface="Nexa Light" panose="02000000000000000000" pitchFamily="50" charset="0"/>
              </a:rPr>
              <a:t>09.</a:t>
            </a:r>
            <a:r>
              <a:rPr lang="nl-BE" sz="1100" dirty="0">
                <a:solidFill>
                  <a:srgbClr val="000000"/>
                </a:solidFill>
                <a:latin typeface="Nexa Light" panose="02000000000000000000" pitchFamily="50" charset="0"/>
              </a:rPr>
              <a:t> </a:t>
            </a:r>
          </a:p>
          <a:p>
            <a:pPr>
              <a:buNone/>
            </a:pP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Les familles peuvent consulter leur consommation de déchets via des </a:t>
            </a:r>
            <a:r>
              <a:rPr lang="nl-BE" sz="1600" b="1" dirty="0">
                <a:solidFill>
                  <a:srgbClr val="19BDC7"/>
                </a:solidFill>
                <a:latin typeface="Nexa Light" panose="02000000000000000000" pitchFamily="50" charset="0"/>
              </a:rPr>
              <a:t>statistiques</a:t>
            </a: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. Ils reçoivent des crédits sous forme de points s'ils gèrent leurs déchets plus efficacement que la moyenne.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8692194E-B230-4FF9-BBA6-BBD14293AEAB}"/>
              </a:ext>
            </a:extLst>
          </p:cNvPr>
          <p:cNvGrpSpPr/>
          <p:nvPr/>
        </p:nvGrpSpPr>
        <p:grpSpPr>
          <a:xfrm>
            <a:off x="5071401" y="141009"/>
            <a:ext cx="2048958" cy="4475323"/>
            <a:chOff x="5071401" y="141009"/>
            <a:chExt cx="2048958" cy="4475323"/>
          </a:xfrm>
        </p:grpSpPr>
        <p:pic>
          <p:nvPicPr>
            <p:cNvPr id="19" name="図 1">
              <a:extLst>
                <a:ext uri="{FF2B5EF4-FFF2-40B4-BE49-F238E27FC236}">
                  <a16:creationId xmlns:a16="http://schemas.microsoft.com/office/drawing/2014/main" id="{5FDB8880-7BA2-4A9B-9655-CED0D731F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979430">
              <a:off x="5071401" y="141009"/>
              <a:ext cx="2048958" cy="44753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D0064563-E092-42E4-9F19-85F3AC134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46"/>
            <a:stretch/>
          </p:blipFill>
          <p:spPr>
            <a:xfrm rot="979768">
              <a:off x="5173579" y="438674"/>
              <a:ext cx="1844602" cy="3879990"/>
            </a:xfrm>
            <a:prstGeom prst="rect">
              <a:avLst/>
            </a:prstGeom>
          </p:spPr>
        </p:pic>
      </p:grp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8148A0-69BF-458C-8C9A-DB5E972BAE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821" y="-335936"/>
            <a:ext cx="9144000" cy="195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12901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4DADD1A-4F55-4F69-960C-21DBB6A7A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1401"/>
            <a:ext cx="9144000" cy="1981200"/>
          </a:xfrm>
          <a:prstGeom prst="rect">
            <a:avLst/>
          </a:prstGeom>
        </p:spPr>
      </p:pic>
      <p:pic>
        <p:nvPicPr>
          <p:cNvPr id="19" name="図 1">
            <a:extLst>
              <a:ext uri="{FF2B5EF4-FFF2-40B4-BE49-F238E27FC236}">
                <a16:creationId xmlns:a16="http://schemas.microsoft.com/office/drawing/2014/main" id="{5FDB8880-7BA2-4A9B-9655-CED0D731FA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808" y="248935"/>
            <a:ext cx="2048958" cy="4475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blauw">
            <a:extLst>
              <a:ext uri="{FF2B5EF4-FFF2-40B4-BE49-F238E27FC236}">
                <a16:creationId xmlns:a16="http://schemas.microsoft.com/office/drawing/2014/main" id="{AC9F3926-149D-448F-8783-6CA9106CD7AB}"/>
              </a:ext>
            </a:extLst>
          </p:cNvPr>
          <p:cNvSpPr txBox="1">
            <a:spLocks/>
          </p:cNvSpPr>
          <p:nvPr/>
        </p:nvSpPr>
        <p:spPr>
          <a:xfrm>
            <a:off x="3318354" y="3263192"/>
            <a:ext cx="2507291" cy="44804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BE" altLang="ja-JP" sz="1000" dirty="0">
              <a:solidFill>
                <a:schemeClr val="tx1"/>
              </a:solidFill>
              <a:latin typeface="Nexa Light" panose="02000000000000000000" pitchFamily="50" charset="0"/>
            </a:endParaRPr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id="{563E2C71-FFD6-40CD-B785-868635614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1072" y="1320763"/>
            <a:ext cx="4372079" cy="124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nl-BE" sz="2400" b="1" dirty="0">
                <a:solidFill>
                  <a:srgbClr val="000000"/>
                </a:solidFill>
                <a:latin typeface="Nexa Light" panose="02000000000000000000" pitchFamily="50" charset="0"/>
              </a:rPr>
              <a:t>10.</a:t>
            </a:r>
            <a:r>
              <a:rPr lang="nl-BE" sz="1100" dirty="0">
                <a:solidFill>
                  <a:srgbClr val="000000"/>
                </a:solidFill>
                <a:latin typeface="Nexa Light" panose="02000000000000000000" pitchFamily="50" charset="0"/>
              </a:rPr>
              <a:t> </a:t>
            </a:r>
          </a:p>
          <a:p>
            <a:pPr>
              <a:buNone/>
            </a:pP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Les utilisateurs de l'application MY WASTE peuvent consulter le </a:t>
            </a:r>
            <a:r>
              <a:rPr lang="nl-BE" sz="1600" b="1" dirty="0">
                <a:solidFill>
                  <a:srgbClr val="19BDC7"/>
                </a:solidFill>
                <a:latin typeface="Nexa Light" panose="02000000000000000000" pitchFamily="50" charset="0"/>
              </a:rPr>
              <a:t>coût</a:t>
            </a: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 et la consommation des déchets par collecte dans </a:t>
            </a:r>
            <a:r>
              <a:rPr lang="nl-BE" sz="1600" b="1" dirty="0">
                <a:solidFill>
                  <a:srgbClr val="19BDC7"/>
                </a:solidFill>
                <a:latin typeface="Nexa Light" panose="02000000000000000000" pitchFamily="50" charset="0"/>
              </a:rPr>
              <a:t>l'historique des déchets</a:t>
            </a: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.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94F3C5A-8F1D-4AE9-B3BC-BCF23A25C6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5" y="1990079"/>
            <a:ext cx="9144000" cy="195942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3228ACB-FBC0-4C95-A2C8-2859FDC416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16" y="605462"/>
            <a:ext cx="1821541" cy="404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72577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4DADD1A-4F55-4F69-960C-21DBB6A7A6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1401"/>
            <a:ext cx="9144000" cy="1981200"/>
          </a:xfrm>
          <a:prstGeom prst="rect">
            <a:avLst/>
          </a:prstGeom>
        </p:spPr>
      </p:pic>
      <p:pic>
        <p:nvPicPr>
          <p:cNvPr id="19" name="図 1">
            <a:extLst>
              <a:ext uri="{FF2B5EF4-FFF2-40B4-BE49-F238E27FC236}">
                <a16:creationId xmlns:a16="http://schemas.microsoft.com/office/drawing/2014/main" id="{5FDB8880-7BA2-4A9B-9655-CED0D731FA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8134" y="200809"/>
            <a:ext cx="2048958" cy="4475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blauw">
            <a:extLst>
              <a:ext uri="{FF2B5EF4-FFF2-40B4-BE49-F238E27FC236}">
                <a16:creationId xmlns:a16="http://schemas.microsoft.com/office/drawing/2014/main" id="{AC9F3926-149D-448F-8783-6CA9106CD7AB}"/>
              </a:ext>
            </a:extLst>
          </p:cNvPr>
          <p:cNvSpPr txBox="1">
            <a:spLocks/>
          </p:cNvSpPr>
          <p:nvPr/>
        </p:nvSpPr>
        <p:spPr>
          <a:xfrm>
            <a:off x="3318354" y="3263192"/>
            <a:ext cx="2507291" cy="44804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BE" altLang="ja-JP" sz="1000" dirty="0">
              <a:solidFill>
                <a:schemeClr val="tx1"/>
              </a:solidFill>
              <a:latin typeface="Nexa Light" panose="02000000000000000000" pitchFamily="50" charset="0"/>
            </a:endParaRPr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id="{563E2C71-FFD6-40CD-B785-868635614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962" y="1065842"/>
            <a:ext cx="4858469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nl-BE" sz="2400" b="1" dirty="0">
                <a:solidFill>
                  <a:srgbClr val="000000"/>
                </a:solidFill>
                <a:latin typeface="Nexa Light" panose="02000000000000000000" pitchFamily="50" charset="0"/>
              </a:rPr>
              <a:t>11.</a:t>
            </a:r>
            <a:r>
              <a:rPr lang="nl-BE" sz="1100" dirty="0">
                <a:solidFill>
                  <a:srgbClr val="000000"/>
                </a:solidFill>
                <a:latin typeface="Nexa Light" panose="02000000000000000000" pitchFamily="50" charset="0"/>
              </a:rPr>
              <a:t> </a:t>
            </a:r>
          </a:p>
          <a:p>
            <a:pPr>
              <a:buNone/>
            </a:pPr>
            <a:r>
              <a:rPr lang="nl-BE" sz="1600" b="1" dirty="0">
                <a:solidFill>
                  <a:srgbClr val="19BDC7"/>
                </a:solidFill>
                <a:latin typeface="Nexa Light" panose="02000000000000000000" pitchFamily="50" charset="0"/>
              </a:rPr>
              <a:t>Recherchez</a:t>
            </a: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 les points de dépôt et de vente sur la carte de l’intercommunale.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94F3C5A-8F1D-4AE9-B3BC-BCF23A25C6A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4"/>
          <a:stretch/>
        </p:blipFill>
        <p:spPr>
          <a:xfrm>
            <a:off x="7475620" y="0"/>
            <a:ext cx="1668379" cy="1959429"/>
          </a:xfrm>
          <a:prstGeom prst="rect">
            <a:avLst/>
          </a:prstGeom>
        </p:spPr>
      </p:pic>
      <p:pic>
        <p:nvPicPr>
          <p:cNvPr id="2" name="Screen_Recording_20220126-171803_MIWA MY WASTE">
            <a:hlinkClick r:id="" action="ppaction://media"/>
            <a:extLst>
              <a:ext uri="{FF2B5EF4-FFF2-40B4-BE49-F238E27FC236}">
                <a16:creationId xmlns:a16="http://schemas.microsoft.com/office/drawing/2014/main" id="{05E6355F-1A0B-4208-8BB8-C1CC890ECA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58171" y="583291"/>
            <a:ext cx="1797412" cy="399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446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4DADD1A-4F55-4F69-960C-21DBB6A7A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1401"/>
            <a:ext cx="9144000" cy="1981200"/>
          </a:xfrm>
          <a:prstGeom prst="rect">
            <a:avLst/>
          </a:prstGeom>
        </p:spPr>
      </p:pic>
      <p:sp>
        <p:nvSpPr>
          <p:cNvPr id="10" name="text blauw">
            <a:extLst>
              <a:ext uri="{FF2B5EF4-FFF2-40B4-BE49-F238E27FC236}">
                <a16:creationId xmlns:a16="http://schemas.microsoft.com/office/drawing/2014/main" id="{AC9F3926-149D-448F-8783-6CA9106CD7AB}"/>
              </a:ext>
            </a:extLst>
          </p:cNvPr>
          <p:cNvSpPr txBox="1">
            <a:spLocks/>
          </p:cNvSpPr>
          <p:nvPr/>
        </p:nvSpPr>
        <p:spPr>
          <a:xfrm>
            <a:off x="3318354" y="3263192"/>
            <a:ext cx="2507291" cy="44804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BE" altLang="ja-JP" sz="1000" dirty="0">
              <a:solidFill>
                <a:schemeClr val="tx1"/>
              </a:solidFill>
              <a:latin typeface="Nexa Light" panose="02000000000000000000" pitchFamily="50" charset="0"/>
            </a:endParaRPr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id="{563E2C71-FFD6-40CD-B785-868635614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274" y="1126116"/>
            <a:ext cx="3777304" cy="174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nl-BE" sz="2400" b="1" dirty="0">
                <a:solidFill>
                  <a:srgbClr val="000000"/>
                </a:solidFill>
                <a:latin typeface="Nexa Light" panose="02000000000000000000" pitchFamily="50" charset="0"/>
              </a:rPr>
              <a:t>12.</a:t>
            </a:r>
            <a:r>
              <a:rPr lang="nl-BE" sz="1100" dirty="0">
                <a:solidFill>
                  <a:srgbClr val="000000"/>
                </a:solidFill>
                <a:latin typeface="Nexa Light" panose="02000000000000000000" pitchFamily="50" charset="0"/>
              </a:rPr>
              <a:t> </a:t>
            </a:r>
          </a:p>
          <a:p>
            <a:pPr>
              <a:buNone/>
            </a:pP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Vous voulez voir vos </a:t>
            </a:r>
            <a:r>
              <a:rPr lang="nl-BE" sz="1600" b="1" dirty="0">
                <a:solidFill>
                  <a:srgbClr val="19BDC7"/>
                </a:solidFill>
                <a:latin typeface="Nexa Light" panose="02000000000000000000" pitchFamily="50" charset="0"/>
              </a:rPr>
              <a:t>factures</a:t>
            </a: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 périodiques sous forme numérique ? Vous pouvez ! MY WASTE relie automatiquement les factures du gestionnaire de déchets au profil de l'utilisateur.</a:t>
            </a:r>
          </a:p>
        </p:txBody>
      </p:sp>
      <p:pic>
        <p:nvPicPr>
          <p:cNvPr id="19" name="図 1">
            <a:extLst>
              <a:ext uri="{FF2B5EF4-FFF2-40B4-BE49-F238E27FC236}">
                <a16:creationId xmlns:a16="http://schemas.microsoft.com/office/drawing/2014/main" id="{5FDB8880-7BA2-4A9B-9655-CED0D731FA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79430">
            <a:off x="5071401" y="141009"/>
            <a:ext cx="2048958" cy="4475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E1BEA14-5841-4829-9FD6-0446486456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66"/>
          <a:stretch/>
        </p:blipFill>
        <p:spPr>
          <a:xfrm rot="1052434">
            <a:off x="5183067" y="613250"/>
            <a:ext cx="1896309" cy="349484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C8148A0-69BF-458C-8C9A-DB5E972BAE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821" y="-335936"/>
            <a:ext cx="9144000" cy="195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24692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5601114" y="2325030"/>
            <a:ext cx="3748659" cy="3391237"/>
          </a:xfrm>
          <a:custGeom>
            <a:avLst/>
            <a:gdLst/>
            <a:ahLst/>
            <a:cxnLst/>
            <a:rect l="l" t="t" r="r" b="b"/>
            <a:pathLst>
              <a:path w="3124835" h="4321809">
                <a:moveTo>
                  <a:pt x="3124657" y="0"/>
                </a:moveTo>
                <a:lnTo>
                  <a:pt x="3075520" y="50651"/>
                </a:lnTo>
                <a:lnTo>
                  <a:pt x="3028990" y="102358"/>
                </a:lnTo>
                <a:lnTo>
                  <a:pt x="2984967" y="155086"/>
                </a:lnTo>
                <a:lnTo>
                  <a:pt x="2943351" y="208799"/>
                </a:lnTo>
                <a:lnTo>
                  <a:pt x="2904043" y="263461"/>
                </a:lnTo>
                <a:lnTo>
                  <a:pt x="2866941" y="319038"/>
                </a:lnTo>
                <a:lnTo>
                  <a:pt x="2831948" y="375494"/>
                </a:lnTo>
                <a:lnTo>
                  <a:pt x="2798963" y="432793"/>
                </a:lnTo>
                <a:lnTo>
                  <a:pt x="2767886" y="490900"/>
                </a:lnTo>
                <a:lnTo>
                  <a:pt x="2738618" y="549780"/>
                </a:lnTo>
                <a:lnTo>
                  <a:pt x="2711058" y="609397"/>
                </a:lnTo>
                <a:lnTo>
                  <a:pt x="2685107" y="669716"/>
                </a:lnTo>
                <a:lnTo>
                  <a:pt x="2660666" y="730702"/>
                </a:lnTo>
                <a:lnTo>
                  <a:pt x="2637634" y="792318"/>
                </a:lnTo>
                <a:lnTo>
                  <a:pt x="2615912" y="854530"/>
                </a:lnTo>
                <a:lnTo>
                  <a:pt x="2595400" y="917302"/>
                </a:lnTo>
                <a:lnTo>
                  <a:pt x="2575998" y="980599"/>
                </a:lnTo>
                <a:lnTo>
                  <a:pt x="2557606" y="1044385"/>
                </a:lnTo>
                <a:lnTo>
                  <a:pt x="2540125" y="1108625"/>
                </a:lnTo>
                <a:lnTo>
                  <a:pt x="2523456" y="1173283"/>
                </a:lnTo>
                <a:lnTo>
                  <a:pt x="2507497" y="1238325"/>
                </a:lnTo>
                <a:lnTo>
                  <a:pt x="2492150" y="1303714"/>
                </a:lnTo>
                <a:lnTo>
                  <a:pt x="2477314" y="1369416"/>
                </a:lnTo>
                <a:lnTo>
                  <a:pt x="2462891" y="1435394"/>
                </a:lnTo>
                <a:lnTo>
                  <a:pt x="2448779" y="1501614"/>
                </a:lnTo>
                <a:lnTo>
                  <a:pt x="2434880" y="1568039"/>
                </a:lnTo>
                <a:lnTo>
                  <a:pt x="2421094" y="1634636"/>
                </a:lnTo>
                <a:lnTo>
                  <a:pt x="2414212" y="1667987"/>
                </a:lnTo>
                <a:lnTo>
                  <a:pt x="2407320" y="1701367"/>
                </a:lnTo>
                <a:lnTo>
                  <a:pt x="2393460" y="1768199"/>
                </a:lnTo>
                <a:lnTo>
                  <a:pt x="2379413" y="1835094"/>
                </a:lnTo>
                <a:lnTo>
                  <a:pt x="2365079" y="1902019"/>
                </a:lnTo>
                <a:lnTo>
                  <a:pt x="2350360" y="1968937"/>
                </a:lnTo>
                <a:lnTo>
                  <a:pt x="2335154" y="2035813"/>
                </a:lnTo>
                <a:lnTo>
                  <a:pt x="2319363" y="2102612"/>
                </a:lnTo>
                <a:lnTo>
                  <a:pt x="2302887" y="2169298"/>
                </a:lnTo>
                <a:lnTo>
                  <a:pt x="2285625" y="2235836"/>
                </a:lnTo>
                <a:lnTo>
                  <a:pt x="2267478" y="2302191"/>
                </a:lnTo>
                <a:lnTo>
                  <a:pt x="2248347" y="2368326"/>
                </a:lnTo>
                <a:lnTo>
                  <a:pt x="2228131" y="2434207"/>
                </a:lnTo>
                <a:lnTo>
                  <a:pt x="2206731" y="2499799"/>
                </a:lnTo>
                <a:lnTo>
                  <a:pt x="2184047" y="2565065"/>
                </a:lnTo>
                <a:lnTo>
                  <a:pt x="2159980" y="2629970"/>
                </a:lnTo>
                <a:lnTo>
                  <a:pt x="2134429" y="2694480"/>
                </a:lnTo>
                <a:lnTo>
                  <a:pt x="2107294" y="2758558"/>
                </a:lnTo>
                <a:lnTo>
                  <a:pt x="2078477" y="2822169"/>
                </a:lnTo>
                <a:lnTo>
                  <a:pt x="2047877" y="2885278"/>
                </a:lnTo>
                <a:lnTo>
                  <a:pt x="2015394" y="2947849"/>
                </a:lnTo>
                <a:lnTo>
                  <a:pt x="1980929" y="3009847"/>
                </a:lnTo>
                <a:lnTo>
                  <a:pt x="1944382" y="3071236"/>
                </a:lnTo>
                <a:lnTo>
                  <a:pt x="1905653" y="3131982"/>
                </a:lnTo>
                <a:lnTo>
                  <a:pt x="1864643" y="3192048"/>
                </a:lnTo>
                <a:lnTo>
                  <a:pt x="1821251" y="3251400"/>
                </a:lnTo>
                <a:lnTo>
                  <a:pt x="1775379" y="3310001"/>
                </a:lnTo>
                <a:lnTo>
                  <a:pt x="1726925" y="3367816"/>
                </a:lnTo>
                <a:lnTo>
                  <a:pt x="1701700" y="3396419"/>
                </a:lnTo>
                <a:lnTo>
                  <a:pt x="1675791" y="3424811"/>
                </a:lnTo>
                <a:lnTo>
                  <a:pt x="1649188" y="3452990"/>
                </a:lnTo>
                <a:lnTo>
                  <a:pt x="1621877" y="3480949"/>
                </a:lnTo>
                <a:lnTo>
                  <a:pt x="1593846" y="3508686"/>
                </a:lnTo>
                <a:lnTo>
                  <a:pt x="1565082" y="3536196"/>
                </a:lnTo>
                <a:lnTo>
                  <a:pt x="1535574" y="3563473"/>
                </a:lnTo>
                <a:lnTo>
                  <a:pt x="1505308" y="3590515"/>
                </a:lnTo>
                <a:lnTo>
                  <a:pt x="1474272" y="3617316"/>
                </a:lnTo>
                <a:lnTo>
                  <a:pt x="1442454" y="3643871"/>
                </a:lnTo>
                <a:lnTo>
                  <a:pt x="1409841" y="3670177"/>
                </a:lnTo>
                <a:lnTo>
                  <a:pt x="1376421" y="3696230"/>
                </a:lnTo>
                <a:lnTo>
                  <a:pt x="1342181" y="3722023"/>
                </a:lnTo>
                <a:lnTo>
                  <a:pt x="1307108" y="3747555"/>
                </a:lnTo>
                <a:lnTo>
                  <a:pt x="1271191" y="3772818"/>
                </a:lnTo>
                <a:lnTo>
                  <a:pt x="1234417" y="3797810"/>
                </a:lnTo>
                <a:lnTo>
                  <a:pt x="1196773" y="3822527"/>
                </a:lnTo>
                <a:lnTo>
                  <a:pt x="1158247" y="3846962"/>
                </a:lnTo>
                <a:lnTo>
                  <a:pt x="1118826" y="3871113"/>
                </a:lnTo>
                <a:lnTo>
                  <a:pt x="1078499" y="3894974"/>
                </a:lnTo>
                <a:lnTo>
                  <a:pt x="1037251" y="3918541"/>
                </a:lnTo>
                <a:lnTo>
                  <a:pt x="995072" y="3941811"/>
                </a:lnTo>
                <a:lnTo>
                  <a:pt x="951948" y="3964777"/>
                </a:lnTo>
                <a:lnTo>
                  <a:pt x="907868" y="3987437"/>
                </a:lnTo>
                <a:lnTo>
                  <a:pt x="862817" y="4009785"/>
                </a:lnTo>
                <a:lnTo>
                  <a:pt x="816785" y="4031817"/>
                </a:lnTo>
                <a:lnTo>
                  <a:pt x="769759" y="4053529"/>
                </a:lnTo>
                <a:lnTo>
                  <a:pt x="721726" y="4074916"/>
                </a:lnTo>
                <a:lnTo>
                  <a:pt x="672673" y="4095974"/>
                </a:lnTo>
                <a:lnTo>
                  <a:pt x="622589" y="4116698"/>
                </a:lnTo>
                <a:lnTo>
                  <a:pt x="571461" y="4137084"/>
                </a:lnTo>
                <a:lnTo>
                  <a:pt x="519276" y="4157127"/>
                </a:lnTo>
                <a:lnTo>
                  <a:pt x="466021" y="4176824"/>
                </a:lnTo>
                <a:lnTo>
                  <a:pt x="411685" y="4196169"/>
                </a:lnTo>
                <a:lnTo>
                  <a:pt x="356255" y="4215159"/>
                </a:lnTo>
                <a:lnTo>
                  <a:pt x="299718" y="4233788"/>
                </a:lnTo>
                <a:lnTo>
                  <a:pt x="242063" y="4252053"/>
                </a:lnTo>
                <a:lnTo>
                  <a:pt x="183275" y="4269949"/>
                </a:lnTo>
                <a:lnTo>
                  <a:pt x="123344" y="4287471"/>
                </a:lnTo>
                <a:lnTo>
                  <a:pt x="62256" y="4304616"/>
                </a:lnTo>
                <a:lnTo>
                  <a:pt x="0" y="4321378"/>
                </a:lnTo>
              </a:path>
            </a:pathLst>
          </a:custGeom>
          <a:ln w="20396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>
            <a:endParaRPr sz="959"/>
          </a:p>
        </p:txBody>
      </p:sp>
      <p:sp>
        <p:nvSpPr>
          <p:cNvPr id="26" name="object 26"/>
          <p:cNvSpPr txBox="1"/>
          <p:nvPr/>
        </p:nvSpPr>
        <p:spPr>
          <a:xfrm>
            <a:off x="7473478" y="1814346"/>
            <a:ext cx="194771" cy="291235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>
              <a:spcBef>
                <a:spcPts val="68"/>
              </a:spcBef>
            </a:pPr>
            <a:r>
              <a:rPr sz="1836" b="1" spc="323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endParaRPr sz="1836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454253" y="1619999"/>
            <a:ext cx="143379" cy="209303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8637">
              <a:spcBef>
                <a:spcPts val="83"/>
              </a:spcBef>
            </a:pPr>
            <a:r>
              <a:rPr sz="1292" b="1" spc="236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endParaRPr sz="1292">
              <a:latin typeface="Arial"/>
              <a:cs typeface="Arial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73D110D8-A8ED-4EB0-8F07-19996B57A288}"/>
              </a:ext>
            </a:extLst>
          </p:cNvPr>
          <p:cNvSpPr txBox="1"/>
          <p:nvPr/>
        </p:nvSpPr>
        <p:spPr>
          <a:xfrm>
            <a:off x="3573456" y="1225128"/>
            <a:ext cx="1997088" cy="343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latin typeface="Nexa Bold" panose="02000000000000000000" pitchFamily="50" charset="0"/>
              </a:rPr>
              <a:t>Fairville</a:t>
            </a:r>
          </a:p>
          <a:p>
            <a:endParaRPr lang="nl-BE" sz="1050" b="1" dirty="0">
              <a:latin typeface="Nexa Light" panose="02000000000000000000" pitchFamily="50" charset="0"/>
            </a:endParaRPr>
          </a:p>
          <a:p>
            <a:r>
              <a:rPr lang="nl-BE" sz="1050" b="1" dirty="0">
                <a:solidFill>
                  <a:srgbClr val="19BDC7"/>
                </a:solidFill>
                <a:latin typeface="Nexa Light" panose="02000000000000000000" pitchFamily="50" charset="0"/>
              </a:rPr>
              <a:t>Pour qui</a:t>
            </a:r>
            <a:br>
              <a:rPr lang="nl-BE" sz="1050" dirty="0">
                <a:solidFill>
                  <a:srgbClr val="19BDC7"/>
                </a:solidFill>
                <a:latin typeface="Nexa Light" panose="02000000000000000000" pitchFamily="50" charset="0"/>
              </a:rPr>
            </a:br>
            <a:r>
              <a:rPr lang="nl-BE" sz="1050" dirty="0">
                <a:latin typeface="Nexa Light" panose="02000000000000000000" pitchFamily="50" charset="0"/>
              </a:rPr>
              <a:t>Tout le monde</a:t>
            </a:r>
          </a:p>
          <a:p>
            <a:endParaRPr lang="nl-BE" sz="1050" dirty="0">
              <a:latin typeface="Nexa Light" panose="02000000000000000000" pitchFamily="50" charset="0"/>
            </a:endParaRPr>
          </a:p>
          <a:p>
            <a:r>
              <a:rPr lang="nl-BE" sz="1050" b="1" dirty="0">
                <a:solidFill>
                  <a:srgbClr val="19BDC7"/>
                </a:solidFill>
                <a:latin typeface="Nexa Light" panose="02000000000000000000" pitchFamily="50" charset="0"/>
              </a:rPr>
              <a:t>Contact </a:t>
            </a:r>
            <a:br>
              <a:rPr lang="nl-BE" sz="1050" b="1" dirty="0">
                <a:solidFill>
                  <a:srgbClr val="19BDC7"/>
                </a:solidFill>
                <a:latin typeface="Nexa Light" panose="02000000000000000000" pitchFamily="50" charset="0"/>
              </a:rPr>
            </a:br>
            <a:r>
              <a:rPr lang="nl-BE" sz="1050" dirty="0">
                <a:latin typeface="Nexa Light" panose="02000000000000000000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www.fairville.be</a:t>
            </a:r>
            <a:br>
              <a:rPr lang="nl-BE" sz="1050" dirty="0">
                <a:latin typeface="Nexa Light" panose="02000000000000000000" pitchFamily="50" charset="0"/>
              </a:rPr>
            </a:br>
            <a:endParaRPr lang="nl-BE" sz="1050" dirty="0">
              <a:latin typeface="Nexa Light" panose="02000000000000000000" pitchFamily="50" charset="0"/>
            </a:endParaRPr>
          </a:p>
          <a:p>
            <a:r>
              <a:rPr lang="nl-BE" sz="1050" b="1" dirty="0">
                <a:latin typeface="Nexa Light" panose="02000000000000000000" pitchFamily="50" charset="0"/>
              </a:rPr>
              <a:t>Steven De Paepe</a:t>
            </a:r>
          </a:p>
          <a:p>
            <a:r>
              <a:rPr lang="nl-BE" sz="900" dirty="0">
                <a:solidFill>
                  <a:srgbClr val="19BDC7"/>
                </a:solidFill>
                <a:latin typeface="Nexa Light" panose="02000000000000000000" pitchFamily="50" charset="0"/>
              </a:rPr>
              <a:t>Sales Vlaanderen</a:t>
            </a:r>
          </a:p>
          <a:p>
            <a:r>
              <a:rPr lang="nl-BE" sz="900" dirty="0">
                <a:latin typeface="Nexa Light" panose="02000000000000000000" pitchFamily="50" charset="0"/>
              </a:rPr>
              <a:t>     +32 486 51 08 90</a:t>
            </a:r>
          </a:p>
          <a:p>
            <a:r>
              <a:rPr lang="nl-BE" sz="900" dirty="0">
                <a:latin typeface="Nexa Light" panose="02000000000000000000" pitchFamily="50" charset="0"/>
              </a:rPr>
              <a:t>     steven@fairville.be</a:t>
            </a:r>
          </a:p>
          <a:p>
            <a:endParaRPr lang="nl-BE" sz="1050" dirty="0">
              <a:latin typeface="Nexa Light" panose="02000000000000000000" pitchFamily="50" charset="0"/>
            </a:endParaRPr>
          </a:p>
          <a:p>
            <a:endParaRPr lang="nl-BE" sz="1050" dirty="0">
              <a:latin typeface="Nexa Light" panose="02000000000000000000" pitchFamily="50" charset="0"/>
            </a:endParaRPr>
          </a:p>
          <a:p>
            <a:r>
              <a:rPr lang="nl-BE" sz="1050" b="1" dirty="0">
                <a:latin typeface="Nexa Light" panose="02000000000000000000" pitchFamily="50" charset="0"/>
              </a:rPr>
              <a:t>Lucie Cuvelier</a:t>
            </a:r>
          </a:p>
          <a:p>
            <a:r>
              <a:rPr lang="nl-BE" sz="900" dirty="0">
                <a:solidFill>
                  <a:srgbClr val="19BDC7"/>
                </a:solidFill>
                <a:latin typeface="Nexa Light" panose="02000000000000000000" pitchFamily="50" charset="0"/>
              </a:rPr>
              <a:t>Sales Wallonie</a:t>
            </a:r>
          </a:p>
          <a:p>
            <a:r>
              <a:rPr lang="nl-BE" sz="900" dirty="0">
                <a:latin typeface="Nexa Light" panose="02000000000000000000" pitchFamily="50" charset="0"/>
              </a:rPr>
              <a:t>     +32 493 45 14 54</a:t>
            </a:r>
          </a:p>
          <a:p>
            <a:r>
              <a:rPr lang="nl-BE" sz="900" dirty="0">
                <a:latin typeface="Nexa Light" panose="02000000000000000000" pitchFamily="50" charset="0"/>
              </a:rPr>
              <a:t>     lucie@fairville.be</a:t>
            </a:r>
          </a:p>
          <a:p>
            <a:endParaRPr lang="nl-BE" sz="900" dirty="0">
              <a:latin typeface="Nexa Light" panose="02000000000000000000" pitchFamily="50" charset="0"/>
            </a:endParaRPr>
          </a:p>
          <a:p>
            <a:endParaRPr lang="nl-BE" sz="1050" dirty="0">
              <a:latin typeface="Nexa Light" panose="02000000000000000000" pitchFamily="50" charset="0"/>
            </a:endParaRPr>
          </a:p>
          <a:p>
            <a:endParaRPr lang="nl-BE" sz="1050" dirty="0">
              <a:latin typeface="Nexa Light" panose="02000000000000000000" pitchFamily="50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B92AFC-562B-4136-BE7C-B96A0FB375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0975"/>
            <a:ext cx="7597775" cy="369888"/>
          </a:xfrm>
        </p:spPr>
        <p:txBody>
          <a:bodyPr/>
          <a:lstStyle/>
          <a:p>
            <a:r>
              <a:rPr lang="nl-BE" dirty="0"/>
              <a:t>COMMENT ACHETER MY WASTE ?</a:t>
            </a:r>
          </a:p>
        </p:txBody>
      </p:sp>
      <p:pic>
        <p:nvPicPr>
          <p:cNvPr id="4" name="Graphic 3" descr="Ontvanger silhouet">
            <a:extLst>
              <a:ext uri="{FF2B5EF4-FFF2-40B4-BE49-F238E27FC236}">
                <a16:creationId xmlns:a16="http://schemas.microsoft.com/office/drawing/2014/main" id="{28BC8893-2312-4418-A918-973C9E8400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80864" y="2963032"/>
            <a:ext cx="106023" cy="106023"/>
          </a:xfrm>
          <a:prstGeom prst="rect">
            <a:avLst/>
          </a:prstGeom>
        </p:spPr>
      </p:pic>
      <p:pic>
        <p:nvPicPr>
          <p:cNvPr id="13" name="Graphic 12" descr="Envelop silhouet">
            <a:extLst>
              <a:ext uri="{FF2B5EF4-FFF2-40B4-BE49-F238E27FC236}">
                <a16:creationId xmlns:a16="http://schemas.microsoft.com/office/drawing/2014/main" id="{BCFD2996-AB69-44C0-9ABB-27EB8DC4E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680865" y="3115432"/>
            <a:ext cx="106023" cy="106023"/>
          </a:xfrm>
          <a:prstGeom prst="rect">
            <a:avLst/>
          </a:prstGeom>
        </p:spPr>
      </p:pic>
      <p:pic>
        <p:nvPicPr>
          <p:cNvPr id="14" name="Graphic 13" descr="Envelop silhouet">
            <a:extLst>
              <a:ext uri="{FF2B5EF4-FFF2-40B4-BE49-F238E27FC236}">
                <a16:creationId xmlns:a16="http://schemas.microsoft.com/office/drawing/2014/main" id="{13306DF5-8811-464C-B302-777A4D6E6F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704929" y="3997743"/>
            <a:ext cx="106023" cy="106023"/>
          </a:xfrm>
          <a:prstGeom prst="rect">
            <a:avLst/>
          </a:prstGeom>
        </p:spPr>
      </p:pic>
      <p:pic>
        <p:nvPicPr>
          <p:cNvPr id="15" name="Graphic 14" descr="Ontvanger silhouet">
            <a:extLst>
              <a:ext uri="{FF2B5EF4-FFF2-40B4-BE49-F238E27FC236}">
                <a16:creationId xmlns:a16="http://schemas.microsoft.com/office/drawing/2014/main" id="{69A0EB16-3D78-4095-B8F7-EB1D8D343F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4928" y="3865360"/>
            <a:ext cx="106023" cy="106023"/>
          </a:xfrm>
          <a:prstGeom prst="rect">
            <a:avLst/>
          </a:prstGeom>
        </p:spPr>
      </p:pic>
      <p:grpSp>
        <p:nvGrpSpPr>
          <p:cNvPr id="16" name="Groep 15">
            <a:extLst>
              <a:ext uri="{FF2B5EF4-FFF2-40B4-BE49-F238E27FC236}">
                <a16:creationId xmlns:a16="http://schemas.microsoft.com/office/drawing/2014/main" id="{4906427E-B1C8-4DC6-8C40-B2A60CB869CD}"/>
              </a:ext>
            </a:extLst>
          </p:cNvPr>
          <p:cNvGrpSpPr/>
          <p:nvPr/>
        </p:nvGrpSpPr>
        <p:grpSpPr>
          <a:xfrm>
            <a:off x="553723" y="668177"/>
            <a:ext cx="2048958" cy="4475323"/>
            <a:chOff x="5071401" y="141009"/>
            <a:chExt cx="2048958" cy="4475323"/>
          </a:xfrm>
        </p:grpSpPr>
        <p:pic>
          <p:nvPicPr>
            <p:cNvPr id="18" name="図 1">
              <a:extLst>
                <a:ext uri="{FF2B5EF4-FFF2-40B4-BE49-F238E27FC236}">
                  <a16:creationId xmlns:a16="http://schemas.microsoft.com/office/drawing/2014/main" id="{596E2A41-B6F2-4AC0-9E2C-0D7588A74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979430">
              <a:off x="5071401" y="141009"/>
              <a:ext cx="2048958" cy="44753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25F4AE82-3850-4D1B-8735-13B085FCBA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46"/>
            <a:stretch/>
          </p:blipFill>
          <p:spPr>
            <a:xfrm rot="979768">
              <a:off x="5173579" y="438674"/>
              <a:ext cx="1844602" cy="3879990"/>
            </a:xfrm>
            <a:prstGeom prst="rect">
              <a:avLst/>
            </a:prstGeom>
          </p:spPr>
        </p:pic>
      </p:grp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4A29E705-E3B6-42A2-92D4-91BED401A7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19"/>
          <a:stretch/>
        </p:blipFill>
        <p:spPr>
          <a:xfrm>
            <a:off x="6832035" y="-254808"/>
            <a:ext cx="2375749" cy="1959429"/>
          </a:xfrm>
          <a:prstGeom prst="rect">
            <a:avLst/>
          </a:prstGeom>
        </p:spPr>
      </p:pic>
      <p:pic>
        <p:nvPicPr>
          <p:cNvPr id="8" name="Afbeelding 7" descr="Afbeelding met tekst, elektronica, schermafbeelding&#10;&#10;Automatisch gegenereerde beschrijving">
            <a:extLst>
              <a:ext uri="{FF2B5EF4-FFF2-40B4-BE49-F238E27FC236}">
                <a16:creationId xmlns:a16="http://schemas.microsoft.com/office/drawing/2014/main" id="{939D9873-0C0E-4026-ACC4-539F7A401F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649" y="3561560"/>
            <a:ext cx="9841298" cy="160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3608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806240" y="1358067"/>
            <a:ext cx="2897359" cy="584775"/>
            <a:chOff x="4972153" y="2324817"/>
            <a:chExt cx="2896763" cy="778352"/>
          </a:xfrm>
        </p:grpSpPr>
        <p:sp>
          <p:nvSpPr>
            <p:cNvPr id="34842" name="TextBox 26"/>
            <p:cNvSpPr txBox="1">
              <a:spLocks noChangeArrowheads="1"/>
            </p:cNvSpPr>
            <p:nvPr/>
          </p:nvSpPr>
          <p:spPr bwMode="auto">
            <a:xfrm>
              <a:off x="5286413" y="2324817"/>
              <a:ext cx="2582503" cy="77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1400" b="1" dirty="0">
                  <a:latin typeface="+mj-lt"/>
                </a:rPr>
                <a:t>Fournisseur de logiciels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900" dirty="0">
                  <a:latin typeface="Nexa Light" panose="02000000000000000000" pitchFamily="50" charset="0"/>
                </a:rPr>
                <a:t>Basé à Nazareth et constructeur de solutions numériques pour les villes et les communes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4972153" y="2481180"/>
              <a:ext cx="27616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806240" y="2359111"/>
            <a:ext cx="2552700" cy="584775"/>
            <a:chOff x="4972153" y="3135180"/>
            <a:chExt cx="2552175" cy="778353"/>
          </a:xfrm>
        </p:grpSpPr>
        <p:sp>
          <p:nvSpPr>
            <p:cNvPr id="34840" name="TextBox 28"/>
            <p:cNvSpPr txBox="1">
              <a:spLocks noChangeArrowheads="1"/>
            </p:cNvSpPr>
            <p:nvPr/>
          </p:nvSpPr>
          <p:spPr bwMode="auto">
            <a:xfrm>
              <a:off x="5286413" y="3135180"/>
              <a:ext cx="2237915" cy="778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1400" b="1" dirty="0">
                  <a:latin typeface="+mj-lt"/>
                </a:rPr>
                <a:t>Joint venture</a:t>
              </a:r>
              <a:endParaRPr lang="en-CA" altLang="en-US" sz="1400" b="1" dirty="0">
                <a:latin typeface="+mj-lt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900" dirty="0">
                  <a:latin typeface="Nexa Light" panose="02000000000000000000" pitchFamily="50" charset="0"/>
                </a:rPr>
                <a:t>Constitué en janvier 2021 par 3 partenaires ayant chacun un nombre égal d'actions.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4972153" y="3295768"/>
              <a:ext cx="27616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806240" y="3320048"/>
            <a:ext cx="2552700" cy="446276"/>
            <a:chOff x="4972153" y="3945540"/>
            <a:chExt cx="2552175" cy="595620"/>
          </a:xfrm>
        </p:grpSpPr>
        <p:sp>
          <p:nvSpPr>
            <p:cNvPr id="34838" name="TextBox 29"/>
            <p:cNvSpPr txBox="1">
              <a:spLocks noChangeArrowheads="1"/>
            </p:cNvSpPr>
            <p:nvPr/>
          </p:nvSpPr>
          <p:spPr bwMode="auto">
            <a:xfrm>
              <a:off x="5286413" y="3945540"/>
              <a:ext cx="2237915" cy="595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1400" b="1" dirty="0">
                  <a:latin typeface="+mj-lt"/>
                </a:rPr>
                <a:t>Loyauté locale</a:t>
              </a:r>
              <a:endParaRPr lang="en-CA" altLang="en-US" sz="1400" b="1" dirty="0">
                <a:latin typeface="+mj-lt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900" dirty="0">
                  <a:latin typeface="Nexa Light" panose="02000000000000000000" pitchFamily="50" charset="0"/>
                </a:rPr>
                <a:t>4 activités de fidélisation locales existantes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4972153" y="4108684"/>
              <a:ext cx="27616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170287" y="970574"/>
            <a:ext cx="387350" cy="2815719"/>
            <a:chOff x="4565983" y="1871352"/>
            <a:chExt cx="387455" cy="2925800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4953438" y="1871352"/>
              <a:ext cx="0" cy="29258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4565983" y="1871352"/>
              <a:ext cx="387455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565983" y="4797152"/>
              <a:ext cx="387455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6">
            <a:extLst>
              <a:ext uri="{FF2B5EF4-FFF2-40B4-BE49-F238E27FC236}">
                <a16:creationId xmlns:a16="http://schemas.microsoft.com/office/drawing/2014/main" id="{F0A9A7F7-665F-4421-ADD9-0837AEEDB0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1488" y="1614234"/>
            <a:ext cx="1664876" cy="1330663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17CD1251-3C9F-47C2-8026-DEB4875F0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À PROPOS DE FAIRVILLE</a:t>
            </a:r>
          </a:p>
        </p:txBody>
      </p:sp>
      <p:pic>
        <p:nvPicPr>
          <p:cNvPr id="45" name="Afbeelding 44" descr="Nuhma - Smart Region | Het Beweegt">
            <a:hlinkClick r:id="rId4" tgtFrame="&quot;_blank&quot;"/>
            <a:extLst>
              <a:ext uri="{FF2B5EF4-FFF2-40B4-BE49-F238E27FC236}">
                <a16:creationId xmlns:a16="http://schemas.microsoft.com/office/drawing/2014/main" id="{2B62D817-9D44-49EC-94A9-33570AF561E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997" y="1742654"/>
            <a:ext cx="1010010" cy="808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Afbeelding 2">
            <a:extLst>
              <a:ext uri="{FF2B5EF4-FFF2-40B4-BE49-F238E27FC236}">
                <a16:creationId xmlns:a16="http://schemas.microsoft.com/office/drawing/2014/main" id="{CE9EFF58-D8B7-4CB1-97A0-865E8E50451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68888" y="3442284"/>
            <a:ext cx="1514346" cy="34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10">
            <a:extLst>
              <a:ext uri="{FF2B5EF4-FFF2-40B4-BE49-F238E27FC236}">
                <a16:creationId xmlns:a16="http://schemas.microsoft.com/office/drawing/2014/main" id="{AFBD8582-F595-4000-864C-E16A1A143B2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023" y="884568"/>
            <a:ext cx="1263740" cy="420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252117" y="1435516"/>
            <a:ext cx="1825336" cy="2627478"/>
            <a:chOff x="738744" y="2277912"/>
            <a:chExt cx="2448510" cy="3503300"/>
          </a:xfrm>
        </p:grpSpPr>
        <p:sp>
          <p:nvSpPr>
            <p:cNvPr id="2" name="Oval 1"/>
            <p:cNvSpPr/>
            <p:nvPr/>
          </p:nvSpPr>
          <p:spPr>
            <a:xfrm>
              <a:off x="1089104" y="2277912"/>
              <a:ext cx="1641877" cy="1631998"/>
            </a:xfrm>
            <a:prstGeom prst="ellipse">
              <a:avLst/>
            </a:prstGeom>
            <a:solidFill>
              <a:srgbClr val="70C6A3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nl-BE" altLang="nl-BE" sz="880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568508" y="2309216"/>
              <a:ext cx="662267" cy="135466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CA" altLang="nl-BE" sz="6000" dirty="0">
                  <a:solidFill>
                    <a:schemeClr val="bg1"/>
                  </a:solidFill>
                  <a:latin typeface="Nexa Light" panose="02000000000000000000" pitchFamily="50" charset="0"/>
                </a:rPr>
                <a:t>1</a:t>
              </a:r>
              <a:endParaRPr lang="en-US" altLang="nl-BE" sz="6000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738744" y="4180775"/>
              <a:ext cx="2448510" cy="1600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22860" rIns="45720" bIns="22860">
              <a:spAutoFit/>
            </a:bodyPr>
            <a:lstStyle/>
            <a:p>
              <a:pPr algn="ctr" defTabSz="1088232" eaLnBrk="1" fontAlgn="auto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50" b="1" dirty="0" err="1">
                  <a:solidFill>
                    <a:srgbClr val="70C6A3"/>
                  </a:solidFill>
                  <a:latin typeface="Nexa Bold" panose="02000000000000000000" pitchFamily="50" charset="0"/>
                  <a:ea typeface="+mn-ea"/>
                  <a:cs typeface="Calibri" pitchFamily="34" charset="0"/>
                </a:rPr>
                <a:t>Récompenses</a:t>
              </a:r>
              <a:endParaRPr lang="en-US" sz="1250" b="1" dirty="0">
                <a:solidFill>
                  <a:srgbClr val="70C6A3"/>
                </a:solidFill>
                <a:latin typeface="Nexa Bold" panose="02000000000000000000" pitchFamily="50" charset="0"/>
                <a:ea typeface="+mn-ea"/>
                <a:cs typeface="Calibri" pitchFamily="34" charset="0"/>
              </a:endParaRPr>
            </a:p>
            <a:p>
              <a:pPr algn="ctr" defTabSz="108823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 err="1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Utiliser</a:t>
              </a:r>
              <a:r>
                <a:rPr lang="en-US" sz="1000" dirty="0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la </a:t>
              </a:r>
              <a:r>
                <a:rPr lang="en-US" sz="1000" dirty="0" err="1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technologie</a:t>
              </a:r>
              <a:r>
                <a:rPr lang="en-US" sz="1000" dirty="0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pour </a:t>
              </a:r>
              <a:r>
                <a:rPr lang="en-US" sz="1000" dirty="0" err="1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motiver</a:t>
              </a:r>
              <a:r>
                <a:rPr lang="en-US" sz="1000" dirty="0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les </a:t>
              </a:r>
              <a:r>
                <a:rPr lang="en-US" sz="1000" dirty="0" err="1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citoyens</a:t>
              </a:r>
              <a:r>
                <a:rPr lang="en-US" sz="1000" dirty="0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</a:t>
              </a:r>
              <a:r>
                <a:rPr lang="en-US" sz="1000" dirty="0" err="1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à</a:t>
              </a:r>
              <a:r>
                <a:rPr lang="en-US" sz="1000" dirty="0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</a:t>
              </a:r>
              <a:r>
                <a:rPr lang="en-US" sz="1000" dirty="0" err="1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contribuer</a:t>
              </a:r>
              <a:r>
                <a:rPr lang="en-US" sz="1000" dirty="0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, par de petits efforts, </a:t>
              </a:r>
              <a:r>
                <a:rPr lang="en-US" sz="1000" dirty="0" err="1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à</a:t>
              </a:r>
              <a:r>
                <a:rPr lang="en-US" sz="1000" dirty="0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</a:t>
              </a:r>
              <a:r>
                <a:rPr lang="en-US" sz="1000" dirty="0" err="1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une</a:t>
              </a:r>
              <a:r>
                <a:rPr lang="en-US" sz="1000" dirty="0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</a:t>
              </a:r>
              <a:r>
                <a:rPr lang="en-US" sz="1000" dirty="0" err="1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communauté</a:t>
              </a:r>
              <a:r>
                <a:rPr lang="en-US" sz="1000" dirty="0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durable et </a:t>
              </a:r>
              <a:r>
                <a:rPr lang="en-US" sz="1000" dirty="0" err="1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ancrée</a:t>
              </a:r>
              <a:r>
                <a:rPr lang="en-US" sz="1000" dirty="0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</a:t>
              </a:r>
              <a:r>
                <a:rPr lang="en-US" sz="1000" dirty="0" err="1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localement</a:t>
              </a:r>
              <a:r>
                <a:rPr lang="en-US" sz="1000" dirty="0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.</a:t>
              </a:r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2295535" y="1453553"/>
            <a:ext cx="1988434" cy="2299076"/>
            <a:chOff x="2686507" y="2263211"/>
            <a:chExt cx="2669153" cy="3064903"/>
          </a:xfrm>
        </p:grpSpPr>
        <p:sp>
          <p:nvSpPr>
            <p:cNvPr id="17" name="Oval 16"/>
            <p:cNvSpPr/>
            <p:nvPr/>
          </p:nvSpPr>
          <p:spPr>
            <a:xfrm>
              <a:off x="2872914" y="2263211"/>
              <a:ext cx="1643023" cy="1631718"/>
            </a:xfrm>
            <a:prstGeom prst="ellipse">
              <a:avLst/>
            </a:prstGeom>
            <a:solidFill>
              <a:srgbClr val="528CA5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nl-BE" altLang="nl-BE" sz="880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29303" y="2290533"/>
              <a:ext cx="929997" cy="135398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CA" altLang="nl-BE" sz="6000" dirty="0">
                  <a:solidFill>
                    <a:schemeClr val="bg1"/>
                  </a:solidFill>
                  <a:latin typeface="Nexa Light" panose="02000000000000000000" pitchFamily="50" charset="0"/>
                </a:rPr>
                <a:t>2</a:t>
              </a:r>
              <a:endParaRPr lang="en-US" altLang="nl-BE" sz="6000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2686507" y="4138251"/>
              <a:ext cx="2669153" cy="1189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22860" rIns="45720" bIns="22860">
              <a:spAutoFit/>
            </a:bodyPr>
            <a:lstStyle/>
            <a:p>
              <a:pPr algn="ctr" defTabSz="1088232" eaLnBrk="1" fontAlgn="auto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50" b="1" dirty="0">
                  <a:solidFill>
                    <a:srgbClr val="528BA4"/>
                  </a:solidFill>
                  <a:latin typeface="Nexa Bold" panose="02000000000000000000" pitchFamily="50" charset="0"/>
                  <a:ea typeface="+mn-ea"/>
                  <a:cs typeface="Calibri" pitchFamily="34" charset="0"/>
                </a:rPr>
                <a:t>Bon pour </a:t>
              </a:r>
              <a:r>
                <a:rPr lang="en-US" sz="1250" b="1" dirty="0" err="1">
                  <a:solidFill>
                    <a:srgbClr val="528BA4"/>
                  </a:solidFill>
                  <a:latin typeface="Nexa Bold" panose="02000000000000000000" pitchFamily="50" charset="0"/>
                  <a:ea typeface="+mn-ea"/>
                  <a:cs typeface="Calibri" pitchFamily="34" charset="0"/>
                </a:rPr>
                <a:t>l’environnement</a:t>
              </a:r>
              <a:endParaRPr lang="en-US" sz="1250" b="1" dirty="0">
                <a:solidFill>
                  <a:srgbClr val="528BA4"/>
                </a:solidFill>
                <a:latin typeface="Nexa Bold" panose="02000000000000000000" pitchFamily="50" charset="0"/>
                <a:ea typeface="+mn-ea"/>
                <a:cs typeface="Calibri" pitchFamily="34" charset="0"/>
              </a:endParaRPr>
            </a:p>
            <a:p>
              <a:pPr algn="ctr" defTabSz="108823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Le </a:t>
              </a:r>
              <a:r>
                <a:rPr lang="en-US" sz="1000" dirty="0" err="1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changement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de </a:t>
              </a:r>
              <a:r>
                <a:rPr lang="en-US" sz="1000" dirty="0" err="1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comportement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permet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d'améliorer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l'environnement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et la </a:t>
              </a:r>
              <a:r>
                <a:rPr lang="en-US" sz="1000" dirty="0" err="1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communauté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  <a:ea typeface="+mn-ea"/>
                <a:cs typeface="Calibri" pitchFamily="34" charset="0"/>
              </a:endParaRPr>
            </a:p>
          </p:txBody>
        </p: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4180413" y="1413018"/>
            <a:ext cx="2228408" cy="2185723"/>
            <a:chOff x="4179822" y="2198430"/>
            <a:chExt cx="2986709" cy="2914291"/>
          </a:xfrm>
        </p:grpSpPr>
        <p:sp>
          <p:nvSpPr>
            <p:cNvPr id="21" name="Oval 20"/>
            <p:cNvSpPr/>
            <p:nvPr/>
          </p:nvSpPr>
          <p:spPr>
            <a:xfrm>
              <a:off x="4624129" y="2228426"/>
              <a:ext cx="1640513" cy="1631996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nl-BE" altLang="nl-BE" sz="880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990840" y="2198430"/>
              <a:ext cx="907091" cy="135421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nl-BE" sz="6000" dirty="0">
                  <a:solidFill>
                    <a:schemeClr val="bg1"/>
                  </a:solidFill>
                  <a:latin typeface="Nexa Light" panose="02000000000000000000" pitchFamily="50" charset="0"/>
                </a:rPr>
                <a:t>3</a:t>
              </a:r>
            </a:p>
          </p:txBody>
        </p:sp>
        <p:sp>
          <p:nvSpPr>
            <p:cNvPr id="23" name="Text Box 10"/>
            <p:cNvSpPr txBox="1">
              <a:spLocks noChangeArrowheads="1"/>
            </p:cNvSpPr>
            <p:nvPr/>
          </p:nvSpPr>
          <p:spPr bwMode="auto">
            <a:xfrm>
              <a:off x="4179822" y="4127838"/>
              <a:ext cx="2986709" cy="984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22860" rIns="45720" bIns="22860">
              <a:spAutoFit/>
            </a:bodyPr>
            <a:lstStyle/>
            <a:p>
              <a:pPr algn="ctr" defTabSz="1088232" eaLnBrk="1" fontAlgn="auto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50" b="1" dirty="0">
                  <a:solidFill>
                    <a:schemeClr val="accent3"/>
                  </a:solidFill>
                  <a:latin typeface="Nexa Bold" panose="02000000000000000000" pitchFamily="50" charset="0"/>
                  <a:ea typeface="+mn-ea"/>
                  <a:cs typeface="Calibri" pitchFamily="34" charset="0"/>
                </a:rPr>
                <a:t>Bon pour </a:t>
              </a:r>
              <a:r>
                <a:rPr lang="en-US" sz="1250" b="1" dirty="0" err="1">
                  <a:solidFill>
                    <a:schemeClr val="accent3"/>
                  </a:solidFill>
                  <a:latin typeface="Nexa Bold" panose="02000000000000000000" pitchFamily="50" charset="0"/>
                  <a:ea typeface="+mn-ea"/>
                  <a:cs typeface="Calibri" pitchFamily="34" charset="0"/>
                </a:rPr>
                <a:t>l’économie</a:t>
              </a:r>
              <a:endParaRPr lang="en-US" sz="1250" b="1" dirty="0">
                <a:solidFill>
                  <a:schemeClr val="accent3"/>
                </a:solidFill>
                <a:latin typeface="Nexa Bold" panose="02000000000000000000" pitchFamily="50" charset="0"/>
                <a:ea typeface="+mn-ea"/>
                <a:cs typeface="Calibri" pitchFamily="34" charset="0"/>
              </a:endParaRPr>
            </a:p>
            <a:p>
              <a:pPr algn="ctr" defTabSz="108823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 err="1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L'utilisation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des </a:t>
              </a:r>
              <a:r>
                <a:rPr lang="en-US" sz="1000" dirty="0" err="1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monnaies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locales </a:t>
              </a:r>
              <a:r>
                <a:rPr lang="en-US" sz="1000" dirty="0" err="1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renforce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l'économie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locale. </a:t>
              </a:r>
            </a:p>
          </p:txBody>
        </p:sp>
      </p:grpSp>
      <p:sp>
        <p:nvSpPr>
          <p:cNvPr id="24" name="Rectangle 5">
            <a:extLst>
              <a:ext uri="{FF2B5EF4-FFF2-40B4-BE49-F238E27FC236}">
                <a16:creationId xmlns:a16="http://schemas.microsoft.com/office/drawing/2014/main" id="{2D2AD0F9-4106-4823-ACBC-1A53D82D3D46}"/>
              </a:ext>
            </a:extLst>
          </p:cNvPr>
          <p:cNvSpPr/>
          <p:nvPr/>
        </p:nvSpPr>
        <p:spPr>
          <a:xfrm>
            <a:off x="179512" y="181666"/>
            <a:ext cx="4341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nl-BE" altLang="ja-JP" b="1" dirty="0">
                <a:solidFill>
                  <a:schemeClr val="tx2"/>
                </a:solidFill>
                <a:latin typeface="+mj-lt"/>
              </a:rPr>
              <a:t>NOTRE DNA</a:t>
            </a:r>
            <a:endParaRPr kumimoji="1" lang="ja-JP" altLang="en-US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4" name="TextBox 17">
            <a:extLst>
              <a:ext uri="{FF2B5EF4-FFF2-40B4-BE49-F238E27FC236}">
                <a16:creationId xmlns:a16="http://schemas.microsoft.com/office/drawing/2014/main" id="{9283CA80-9454-485C-9EEB-A82CEACBFDE2}"/>
              </a:ext>
            </a:extLst>
          </p:cNvPr>
          <p:cNvSpPr txBox="1"/>
          <p:nvPr/>
        </p:nvSpPr>
        <p:spPr bwMode="auto">
          <a:xfrm>
            <a:off x="5879778" y="1607839"/>
            <a:ext cx="590226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CA" altLang="nl-BE" sz="6000" dirty="0">
                <a:solidFill>
                  <a:schemeClr val="accent6">
                    <a:lumMod val="65000"/>
                  </a:schemeClr>
                </a:solidFill>
                <a:latin typeface="+mj-lt"/>
              </a:rPr>
              <a:t>=</a:t>
            </a:r>
            <a:endParaRPr lang="en-US" altLang="nl-BE" sz="6000" dirty="0">
              <a:solidFill>
                <a:schemeClr val="accent6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35" name="TextBox 17">
            <a:extLst>
              <a:ext uri="{FF2B5EF4-FFF2-40B4-BE49-F238E27FC236}">
                <a16:creationId xmlns:a16="http://schemas.microsoft.com/office/drawing/2014/main" id="{B7C1EBE8-F2F8-468A-88E7-7BB8A63A266F}"/>
              </a:ext>
            </a:extLst>
          </p:cNvPr>
          <p:cNvSpPr txBox="1"/>
          <p:nvPr/>
        </p:nvSpPr>
        <p:spPr bwMode="auto">
          <a:xfrm>
            <a:off x="1865162" y="1607839"/>
            <a:ext cx="590226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CA" altLang="nl-BE" sz="6000">
                <a:solidFill>
                  <a:schemeClr val="accent6">
                    <a:lumMod val="65000"/>
                  </a:schemeClr>
                </a:solidFill>
                <a:latin typeface="+mj-lt"/>
              </a:rPr>
              <a:t>+</a:t>
            </a:r>
            <a:endParaRPr lang="en-US" altLang="nl-BE" sz="6000">
              <a:solidFill>
                <a:schemeClr val="accent6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36" name="TextBox 17">
            <a:extLst>
              <a:ext uri="{FF2B5EF4-FFF2-40B4-BE49-F238E27FC236}">
                <a16:creationId xmlns:a16="http://schemas.microsoft.com/office/drawing/2014/main" id="{662E53E3-5C52-462F-BACE-12052CE67436}"/>
              </a:ext>
            </a:extLst>
          </p:cNvPr>
          <p:cNvSpPr txBox="1"/>
          <p:nvPr/>
        </p:nvSpPr>
        <p:spPr bwMode="auto">
          <a:xfrm>
            <a:off x="3693743" y="1607839"/>
            <a:ext cx="590226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CA" altLang="nl-BE" sz="6000">
                <a:solidFill>
                  <a:schemeClr val="accent6">
                    <a:lumMod val="65000"/>
                  </a:schemeClr>
                </a:solidFill>
                <a:latin typeface="+mj-lt"/>
              </a:rPr>
              <a:t>+</a:t>
            </a:r>
            <a:endParaRPr lang="en-US" altLang="nl-BE" sz="6000">
              <a:solidFill>
                <a:schemeClr val="accent6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38" name="Afbeelding 37">
            <a:extLst>
              <a:ext uri="{FF2B5EF4-FFF2-40B4-BE49-F238E27FC236}">
                <a16:creationId xmlns:a16="http://schemas.microsoft.com/office/drawing/2014/main" id="{D27B41AD-4999-4368-A847-9C704CCA4696}"/>
              </a:ext>
            </a:extLst>
          </p:cNvPr>
          <p:cNvPicPr/>
          <p:nvPr/>
        </p:nvPicPr>
        <p:blipFill rotWithShape="1">
          <a:blip r:embed="rId3"/>
          <a:srcRect r="50416" b="66211"/>
          <a:stretch/>
        </p:blipFill>
        <p:spPr bwMode="auto">
          <a:xfrm>
            <a:off x="295377" y="4656215"/>
            <a:ext cx="1514475" cy="266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FBD6A279-6CC7-4C40-A364-DF518762CD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3603" y="1391430"/>
            <a:ext cx="1817091" cy="1452322"/>
          </a:xfrm>
          <a:prstGeom prst="rect">
            <a:avLst/>
          </a:prstGeom>
        </p:spPr>
      </p:pic>
      <p:sp>
        <p:nvSpPr>
          <p:cNvPr id="33" name="テキスト プレースホルダー 5">
            <a:extLst>
              <a:ext uri="{FF2B5EF4-FFF2-40B4-BE49-F238E27FC236}">
                <a16:creationId xmlns:a16="http://schemas.microsoft.com/office/drawing/2014/main" id="{9B75940E-D56D-49E2-8C7C-88EF40A216F2}"/>
              </a:ext>
            </a:extLst>
          </p:cNvPr>
          <p:cNvSpPr txBox="1">
            <a:spLocks/>
          </p:cNvSpPr>
          <p:nvPr/>
        </p:nvSpPr>
        <p:spPr>
          <a:xfrm>
            <a:off x="489605" y="1428321"/>
            <a:ext cx="1299944" cy="1250517"/>
          </a:xfrm>
          <a:prstGeom prst="ellipse">
            <a:avLst/>
          </a:prstGeom>
          <a:noFill/>
          <a:ln w="38100">
            <a:solidFill>
              <a:srgbClr val="183753"/>
            </a:solidFill>
          </a:ln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Corbel" panose="020B05030202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 sz="1600" kern="1200">
                <a:solidFill>
                  <a:srgbClr val="544D55"/>
                </a:solidFill>
                <a:latin typeface="Corbel" panose="020B0503020204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 sz="1400" kern="1200">
                <a:solidFill>
                  <a:srgbClr val="544D55"/>
                </a:solidFill>
                <a:latin typeface="Corbel" panose="020B0503020204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 sz="1200" kern="1200">
                <a:solidFill>
                  <a:srgbClr val="544D55"/>
                </a:solidFill>
                <a:latin typeface="Corbel" panose="020B0503020204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 sz="1200" kern="1200">
                <a:solidFill>
                  <a:schemeClr val="accent2"/>
                </a:solidFill>
                <a:latin typeface="Corbel" panose="020B0503020204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7" name="テキスト プレースホルダー 5">
            <a:extLst>
              <a:ext uri="{FF2B5EF4-FFF2-40B4-BE49-F238E27FC236}">
                <a16:creationId xmlns:a16="http://schemas.microsoft.com/office/drawing/2014/main" id="{5501A16A-DA27-4A93-B0AF-112D28C6E2B6}"/>
              </a:ext>
            </a:extLst>
          </p:cNvPr>
          <p:cNvSpPr txBox="1">
            <a:spLocks/>
          </p:cNvSpPr>
          <p:nvPr/>
        </p:nvSpPr>
        <p:spPr>
          <a:xfrm>
            <a:off x="2363024" y="1435525"/>
            <a:ext cx="1299944" cy="1250517"/>
          </a:xfrm>
          <a:prstGeom prst="ellipse">
            <a:avLst/>
          </a:prstGeom>
          <a:noFill/>
          <a:ln w="38100">
            <a:solidFill>
              <a:srgbClr val="183753"/>
            </a:solidFill>
          </a:ln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Corbel" panose="020B05030202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 sz="1600" kern="1200">
                <a:solidFill>
                  <a:srgbClr val="544D55"/>
                </a:solidFill>
                <a:latin typeface="Corbel" panose="020B0503020204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 sz="1400" kern="1200">
                <a:solidFill>
                  <a:srgbClr val="544D55"/>
                </a:solidFill>
                <a:latin typeface="Corbel" panose="020B0503020204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 sz="1200" kern="1200">
                <a:solidFill>
                  <a:srgbClr val="544D55"/>
                </a:solidFill>
                <a:latin typeface="Corbel" panose="020B0503020204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 sz="1200" kern="1200">
                <a:solidFill>
                  <a:schemeClr val="accent2"/>
                </a:solidFill>
                <a:latin typeface="Corbel" panose="020B0503020204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9" name="テキスト プレースホルダー 5">
            <a:extLst>
              <a:ext uri="{FF2B5EF4-FFF2-40B4-BE49-F238E27FC236}">
                <a16:creationId xmlns:a16="http://schemas.microsoft.com/office/drawing/2014/main" id="{B6978363-BFC7-4F14-AA03-143526A194B2}"/>
              </a:ext>
            </a:extLst>
          </p:cNvPr>
          <p:cNvSpPr txBox="1">
            <a:spLocks/>
          </p:cNvSpPr>
          <p:nvPr/>
        </p:nvSpPr>
        <p:spPr>
          <a:xfrm>
            <a:off x="4507243" y="1435515"/>
            <a:ext cx="1299944" cy="1250517"/>
          </a:xfrm>
          <a:prstGeom prst="ellipse">
            <a:avLst/>
          </a:prstGeom>
          <a:noFill/>
          <a:ln w="38100">
            <a:solidFill>
              <a:srgbClr val="183753"/>
            </a:solidFill>
          </a:ln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Corbel" panose="020B05030202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 sz="1600" kern="1200">
                <a:solidFill>
                  <a:srgbClr val="544D55"/>
                </a:solidFill>
                <a:latin typeface="Corbel" panose="020B0503020204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 sz="1400" kern="1200">
                <a:solidFill>
                  <a:srgbClr val="544D55"/>
                </a:solidFill>
                <a:latin typeface="Corbel" panose="020B0503020204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 sz="1200" kern="1200">
                <a:solidFill>
                  <a:srgbClr val="544D55"/>
                </a:solidFill>
                <a:latin typeface="Corbel" panose="020B0503020204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 sz="1200" kern="1200">
                <a:solidFill>
                  <a:schemeClr val="accent2"/>
                </a:solidFill>
                <a:latin typeface="Corbel" panose="020B0503020204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0" name="Text Box 7">
            <a:extLst>
              <a:ext uri="{FF2B5EF4-FFF2-40B4-BE49-F238E27FC236}">
                <a16:creationId xmlns:a16="http://schemas.microsoft.com/office/drawing/2014/main" id="{DDBB1B03-AFC9-4BA8-944E-90A4ACD37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605" y="597563"/>
            <a:ext cx="6913518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 anchor="ctr">
            <a:spAutoFit/>
          </a:bodyPr>
          <a:lstStyle/>
          <a:p>
            <a:r>
              <a:rPr lang="nl-BE" sz="1400" dirty="0">
                <a:latin typeface="Nexa Light" panose="02000000000000000000" pitchFamily="50" charset="0"/>
                <a:cs typeface="ＭＳ Ｐゴシック" charset="0"/>
              </a:rPr>
              <a:t>Utiliser les moyens numériques pour une plus grande participation locale et pour soutenir les actions locales telles que les achats et </a:t>
            </a:r>
            <a:r>
              <a:rPr lang="nl-BE" sz="1400" b="1" dirty="0">
                <a:latin typeface="Nexa Light" panose="02000000000000000000" pitchFamily="50" charset="0"/>
                <a:cs typeface="ＭＳ Ｐゴシック" charset="0"/>
              </a:rPr>
              <a:t>les loisirs locaux</a:t>
            </a:r>
            <a:r>
              <a:rPr lang="nl-BE" sz="1400" dirty="0">
                <a:latin typeface="Nexa Light" panose="02000000000000000000" pitchFamily="50" charset="0"/>
                <a:cs typeface="ＭＳ Ｐゴシック" charset="0"/>
              </a:rPr>
              <a:t>, les </a:t>
            </a:r>
            <a:r>
              <a:rPr lang="nl-BE" sz="1400" b="1" dirty="0">
                <a:latin typeface="Nexa Light" panose="02000000000000000000" pitchFamily="50" charset="0"/>
                <a:cs typeface="ＭＳ Ｐゴシック" charset="0"/>
              </a:rPr>
              <a:t>déplacements durables </a:t>
            </a:r>
            <a:r>
              <a:rPr lang="nl-BE" sz="1400" dirty="0">
                <a:latin typeface="Nexa Light" panose="02000000000000000000" pitchFamily="50" charset="0"/>
                <a:cs typeface="ＭＳ Ｐゴシック" charset="0"/>
              </a:rPr>
              <a:t>et la </a:t>
            </a:r>
            <a:r>
              <a:rPr lang="nl-BE" sz="1400" b="1" dirty="0">
                <a:latin typeface="Nexa Light" panose="02000000000000000000" pitchFamily="50" charset="0"/>
                <a:cs typeface="ＭＳ Ｐゴシック" charset="0"/>
              </a:rPr>
              <a:t>réduction de la consommation de déchets</a:t>
            </a:r>
            <a:r>
              <a:rPr lang="nl-BE" sz="1400" dirty="0">
                <a:latin typeface="Nexa Light" panose="02000000000000000000" pitchFamily="50" charset="0"/>
                <a:cs typeface="ＭＳ Ｐゴシック" charset="0"/>
              </a:rPr>
              <a:t>.</a:t>
            </a:r>
            <a:endParaRPr lang="nl-BE" sz="1400" dirty="0">
              <a:latin typeface="Nexa Bold" panose="02000000000000000000" pitchFamily="50" charset="0"/>
              <a:cs typeface="ＭＳ Ｐゴシック" charset="0"/>
            </a:endParaRPr>
          </a:p>
        </p:txBody>
      </p:sp>
      <p:sp>
        <p:nvSpPr>
          <p:cNvPr id="41" name="Text Box 10">
            <a:extLst>
              <a:ext uri="{FF2B5EF4-FFF2-40B4-BE49-F238E27FC236}">
                <a16:creationId xmlns:a16="http://schemas.microsoft.com/office/drawing/2014/main" id="{F2AC89BA-CC97-446F-82E3-BCD43C8F8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1587" y="2860077"/>
            <a:ext cx="19536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ctr" defTabSz="1088232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50" b="1" dirty="0">
                <a:solidFill>
                  <a:srgbClr val="183753"/>
                </a:solidFill>
                <a:latin typeface="Nexa Bold" panose="02000000000000000000" pitchFamily="50" charset="0"/>
                <a:ea typeface="+mn-ea"/>
                <a:cs typeface="Calibri" pitchFamily="34" charset="0"/>
              </a:rPr>
              <a:t>WIN – WIN – WIN </a:t>
            </a:r>
          </a:p>
          <a:p>
            <a:pPr algn="ctr" defTabSz="1088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  <a:ea typeface="+mn-ea"/>
                <a:cs typeface="Calibri" pitchFamily="34" charset="0"/>
              </a:rPr>
              <a:t>Tout le monde 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  <a:ea typeface="+mn-ea"/>
                <a:cs typeface="Calibri" pitchFamily="34" charset="0"/>
              </a:rPr>
              <a:t>gagne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  <a:ea typeface="+mn-ea"/>
                <a:cs typeface="Calibri" pitchFamily="34" charset="0"/>
              </a:rPr>
              <a:t> !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3" grpId="0" animBg="1"/>
      <p:bldP spid="37" grpId="0" animBg="1"/>
      <p:bldP spid="39" grpId="0" animBg="1"/>
      <p:bldP spid="40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fbeelding 21">
            <a:extLst>
              <a:ext uri="{FF2B5EF4-FFF2-40B4-BE49-F238E27FC236}">
                <a16:creationId xmlns:a16="http://schemas.microsoft.com/office/drawing/2014/main" id="{B63A9B84-427F-4480-B51B-F12F22E1B2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>
          <a:xfrm>
            <a:off x="-774357" y="-1916438"/>
            <a:ext cx="10681947" cy="5778871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687E2A3A-1D0C-4F9F-A8E8-F5F6D3F6D14C}"/>
              </a:ext>
            </a:extLst>
          </p:cNvPr>
          <p:cNvGrpSpPr/>
          <p:nvPr/>
        </p:nvGrpSpPr>
        <p:grpSpPr>
          <a:xfrm>
            <a:off x="627749" y="876481"/>
            <a:ext cx="1379880" cy="2810622"/>
            <a:chOff x="4427984" y="1798401"/>
            <a:chExt cx="1379880" cy="28106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図 Phone">
              <a:extLst>
                <a:ext uri="{FF2B5EF4-FFF2-40B4-BE49-F238E27FC236}">
                  <a16:creationId xmlns:a16="http://schemas.microsoft.com/office/drawing/2014/main" id="{0973E964-C5BD-41DD-AB53-708343C01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7984" y="1798401"/>
              <a:ext cx="1379880" cy="2810622"/>
            </a:xfrm>
            <a:prstGeom prst="rect">
              <a:avLst/>
            </a:prstGeom>
          </p:spPr>
        </p:pic>
        <p:pic>
          <p:nvPicPr>
            <p:cNvPr id="8" name="Afbeelding 7">
              <a:hlinkClick r:id="" action="ppaction://noaction"/>
              <a:extLst>
                <a:ext uri="{FF2B5EF4-FFF2-40B4-BE49-F238E27FC236}">
                  <a16:creationId xmlns:a16="http://schemas.microsoft.com/office/drawing/2014/main" id="{52669C8E-7404-4141-8FB7-3C90C85115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8" b="9699"/>
            <a:stretch/>
          </p:blipFill>
          <p:spPr>
            <a:xfrm>
              <a:off x="4527067" y="2062109"/>
              <a:ext cx="1181640" cy="2211850"/>
            </a:xfrm>
            <a:prstGeom prst="rect">
              <a:avLst/>
            </a:prstGeom>
          </p:spPr>
        </p:pic>
      </p:grpSp>
      <p:pic>
        <p:nvPicPr>
          <p:cNvPr id="35" name="図 Phone">
            <a:extLst>
              <a:ext uri="{FF2B5EF4-FFF2-40B4-BE49-F238E27FC236}">
                <a16:creationId xmlns:a16="http://schemas.microsoft.com/office/drawing/2014/main" id="{2FA14A60-CCAD-4E42-B3E2-49664B3832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7" y="880022"/>
            <a:ext cx="1379880" cy="28106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ep 27">
            <a:extLst>
              <a:ext uri="{FF2B5EF4-FFF2-40B4-BE49-F238E27FC236}">
                <a16:creationId xmlns:a16="http://schemas.microsoft.com/office/drawing/2014/main" id="{6905F35C-C368-46C7-B297-F69532822657}"/>
              </a:ext>
            </a:extLst>
          </p:cNvPr>
          <p:cNvGrpSpPr/>
          <p:nvPr/>
        </p:nvGrpSpPr>
        <p:grpSpPr>
          <a:xfrm>
            <a:off x="5116067" y="856786"/>
            <a:ext cx="1379880" cy="2810622"/>
            <a:chOff x="539582" y="483518"/>
            <a:chExt cx="1379880" cy="28106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1" name="図 Phone">
              <a:extLst>
                <a:ext uri="{FF2B5EF4-FFF2-40B4-BE49-F238E27FC236}">
                  <a16:creationId xmlns:a16="http://schemas.microsoft.com/office/drawing/2014/main" id="{23DFFC93-71D2-460D-A132-EA7D47EEC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582" y="483518"/>
              <a:ext cx="1379880" cy="2810622"/>
            </a:xfrm>
            <a:prstGeom prst="rect">
              <a:avLst/>
            </a:prstGeom>
          </p:spPr>
        </p:pic>
        <p:pic>
          <p:nvPicPr>
            <p:cNvPr id="39" name="Afbeelding 38">
              <a:hlinkClick r:id="" action="ppaction://noaction"/>
              <a:extLst>
                <a:ext uri="{FF2B5EF4-FFF2-40B4-BE49-F238E27FC236}">
                  <a16:creationId xmlns:a16="http://schemas.microsoft.com/office/drawing/2014/main" id="{274E8763-94DF-4302-A834-D6B63007F4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632" y="838278"/>
              <a:ext cx="1183780" cy="2140493"/>
            </a:xfrm>
            <a:prstGeom prst="rect">
              <a:avLst/>
            </a:prstGeom>
          </p:spPr>
        </p:pic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44962B41-DB94-4397-96B7-13DE2AD96214}"/>
              </a:ext>
            </a:extLst>
          </p:cNvPr>
          <p:cNvGrpSpPr/>
          <p:nvPr/>
        </p:nvGrpSpPr>
        <p:grpSpPr>
          <a:xfrm>
            <a:off x="7319407" y="858198"/>
            <a:ext cx="1379880" cy="2810622"/>
            <a:chOff x="3037413" y="955015"/>
            <a:chExt cx="1379880" cy="28106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5" name="図 Phone">
              <a:extLst>
                <a:ext uri="{FF2B5EF4-FFF2-40B4-BE49-F238E27FC236}">
                  <a16:creationId xmlns:a16="http://schemas.microsoft.com/office/drawing/2014/main" id="{464E8A86-8513-44CE-BA26-8E4BDDD94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7413" y="955015"/>
              <a:ext cx="1379880" cy="2810622"/>
            </a:xfrm>
            <a:prstGeom prst="rect">
              <a:avLst/>
            </a:prstGeom>
          </p:spPr>
        </p:pic>
        <p:pic>
          <p:nvPicPr>
            <p:cNvPr id="46" name="Afbeelding 45">
              <a:hlinkClick r:id="" action="ppaction://noaction"/>
              <a:extLst>
                <a:ext uri="{FF2B5EF4-FFF2-40B4-BE49-F238E27FC236}">
                  <a16:creationId xmlns:a16="http://schemas.microsoft.com/office/drawing/2014/main" id="{CF70140A-E541-431E-973C-30FCDB6D3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898" r="16423" b="20601"/>
            <a:stretch/>
          </p:blipFill>
          <p:spPr>
            <a:xfrm>
              <a:off x="3134254" y="1237006"/>
              <a:ext cx="1232847" cy="2212559"/>
            </a:xfrm>
            <a:prstGeom prst="rect">
              <a:avLst/>
            </a:prstGeom>
          </p:spPr>
        </p:pic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30B93198-F426-4993-9BA1-EC42A33408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241273" y="3892454"/>
            <a:ext cx="818436" cy="81843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69C846F-E7B5-4D44-B6DB-3091D44F96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81" y="4033533"/>
            <a:ext cx="678407" cy="67840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BABE25B-4C14-4332-858C-2FCA5F2CF87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099" y="4175742"/>
            <a:ext cx="976137" cy="308083"/>
          </a:xfrm>
          <a:prstGeom prst="rect">
            <a:avLst/>
          </a:prstGeom>
        </p:spPr>
      </p:pic>
      <p:pic>
        <p:nvPicPr>
          <p:cNvPr id="13" name="Afbeelding 12" descr="Afbeelding met tekst, klok&#10;&#10;Automatisch gegenereerde beschrijving">
            <a:extLst>
              <a:ext uri="{FF2B5EF4-FFF2-40B4-BE49-F238E27FC236}">
                <a16:creationId xmlns:a16="http://schemas.microsoft.com/office/drawing/2014/main" id="{B9D07141-A67D-4DB9-99A0-26DA0333730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5" t="34198"/>
          <a:stretch/>
        </p:blipFill>
        <p:spPr>
          <a:xfrm>
            <a:off x="7563035" y="4278205"/>
            <a:ext cx="1136252" cy="248749"/>
          </a:xfrm>
          <a:prstGeom prst="rect">
            <a:avLst/>
          </a:prstGeom>
        </p:spPr>
      </p:pic>
      <p:pic>
        <p:nvPicPr>
          <p:cNvPr id="278" name="Afbeelding 277">
            <a:extLst>
              <a:ext uri="{FF2B5EF4-FFF2-40B4-BE49-F238E27FC236}">
                <a16:creationId xmlns:a16="http://schemas.microsoft.com/office/drawing/2014/main" id="{574863A6-9257-4656-B49D-2D2622148DD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541" t="2938" r="8345" b="16821"/>
          <a:stretch/>
        </p:blipFill>
        <p:spPr>
          <a:xfrm>
            <a:off x="2979005" y="1217963"/>
            <a:ext cx="1213535" cy="2137116"/>
          </a:xfrm>
          <a:prstGeom prst="rect">
            <a:avLst/>
          </a:prstGeom>
        </p:spPr>
      </p:pic>
      <p:sp>
        <p:nvSpPr>
          <p:cNvPr id="29" name="Arc 10">
            <a:extLst>
              <a:ext uri="{FF2B5EF4-FFF2-40B4-BE49-F238E27FC236}">
                <a16:creationId xmlns:a16="http://schemas.microsoft.com/office/drawing/2014/main" id="{93C432B4-50C7-414A-A837-8ECB11313B5D}"/>
              </a:ext>
            </a:extLst>
          </p:cNvPr>
          <p:cNvSpPr/>
          <p:nvPr/>
        </p:nvSpPr>
        <p:spPr>
          <a:xfrm rot="14140666" flipH="1">
            <a:off x="380492" y="3441138"/>
            <a:ext cx="835648" cy="753637"/>
          </a:xfrm>
          <a:prstGeom prst="arc">
            <a:avLst>
              <a:gd name="adj1" fmla="val 10842933"/>
              <a:gd name="adj2" fmla="val 17446588"/>
            </a:avLst>
          </a:prstGeom>
          <a:ln>
            <a:solidFill>
              <a:srgbClr val="4DC0B5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c 10">
            <a:extLst>
              <a:ext uri="{FF2B5EF4-FFF2-40B4-BE49-F238E27FC236}">
                <a16:creationId xmlns:a16="http://schemas.microsoft.com/office/drawing/2014/main" id="{EF94B541-0A66-49D3-BEC9-07F73BCC6BCC}"/>
              </a:ext>
            </a:extLst>
          </p:cNvPr>
          <p:cNvSpPr/>
          <p:nvPr/>
        </p:nvSpPr>
        <p:spPr>
          <a:xfrm rot="14140666" flipH="1">
            <a:off x="2722871" y="3433723"/>
            <a:ext cx="835648" cy="753637"/>
          </a:xfrm>
          <a:prstGeom prst="arc">
            <a:avLst>
              <a:gd name="adj1" fmla="val 10842933"/>
              <a:gd name="adj2" fmla="val 17446588"/>
            </a:avLst>
          </a:prstGeom>
          <a:ln>
            <a:solidFill>
              <a:srgbClr val="4DC0B5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10">
            <a:extLst>
              <a:ext uri="{FF2B5EF4-FFF2-40B4-BE49-F238E27FC236}">
                <a16:creationId xmlns:a16="http://schemas.microsoft.com/office/drawing/2014/main" id="{079BCF34-1A15-4658-85A0-0FDEA6439E31}"/>
              </a:ext>
            </a:extLst>
          </p:cNvPr>
          <p:cNvSpPr/>
          <p:nvPr/>
        </p:nvSpPr>
        <p:spPr>
          <a:xfrm rot="14140666" flipH="1">
            <a:off x="4989004" y="3343846"/>
            <a:ext cx="835648" cy="753637"/>
          </a:xfrm>
          <a:prstGeom prst="arc">
            <a:avLst>
              <a:gd name="adj1" fmla="val 10842933"/>
              <a:gd name="adj2" fmla="val 17446588"/>
            </a:avLst>
          </a:prstGeom>
          <a:ln>
            <a:solidFill>
              <a:srgbClr val="4DC0B5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10">
            <a:extLst>
              <a:ext uri="{FF2B5EF4-FFF2-40B4-BE49-F238E27FC236}">
                <a16:creationId xmlns:a16="http://schemas.microsoft.com/office/drawing/2014/main" id="{30F34DFE-E91B-4B06-A1EF-AD8FEFBFA525}"/>
              </a:ext>
            </a:extLst>
          </p:cNvPr>
          <p:cNvSpPr/>
          <p:nvPr/>
        </p:nvSpPr>
        <p:spPr>
          <a:xfrm rot="14140666" flipH="1">
            <a:off x="7140582" y="3313825"/>
            <a:ext cx="835648" cy="753637"/>
          </a:xfrm>
          <a:prstGeom prst="arc">
            <a:avLst>
              <a:gd name="adj1" fmla="val 10842933"/>
              <a:gd name="adj2" fmla="val 17446588"/>
            </a:avLst>
          </a:prstGeom>
          <a:ln>
            <a:solidFill>
              <a:srgbClr val="4DC0B5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3594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utterstock_1039252385">
            <a:hlinkClick r:id="" action="ppaction://media"/>
            <a:extLst>
              <a:ext uri="{FF2B5EF4-FFF2-40B4-BE49-F238E27FC236}">
                <a16:creationId xmlns:a16="http://schemas.microsoft.com/office/drawing/2014/main" id="{8DC1C024-F5A0-4806-A9AC-2B7549AB92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8650" y="0"/>
            <a:ext cx="9144000" cy="5143500"/>
          </a:xfrm>
          <a:prstGeom prst="rect">
            <a:avLst/>
          </a:prstGeom>
        </p:spPr>
      </p:pic>
      <p:sp>
        <p:nvSpPr>
          <p:cNvPr id="7" name="テキスト プレースホルダー 25">
            <a:extLst>
              <a:ext uri="{FF2B5EF4-FFF2-40B4-BE49-F238E27FC236}">
                <a16:creationId xmlns:a16="http://schemas.microsoft.com/office/drawing/2014/main" id="{4CF4ADC3-3F73-49CA-B7A2-1101DA3EFE7D}"/>
              </a:ext>
            </a:extLst>
          </p:cNvPr>
          <p:cNvSpPr txBox="1">
            <a:spLocks/>
          </p:cNvSpPr>
          <p:nvPr/>
        </p:nvSpPr>
        <p:spPr>
          <a:xfrm flipH="1">
            <a:off x="-1912777" y="0"/>
            <a:ext cx="6524861" cy="5143500"/>
          </a:xfrm>
          <a:prstGeom prst="parallelogram">
            <a:avLst>
              <a:gd name="adj" fmla="val 35022"/>
            </a:avLst>
          </a:prstGeom>
          <a:solidFill>
            <a:schemeClr val="bg1"/>
          </a:solidFill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chemeClr val="bg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6"/>
              </a:buBlip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6"/>
              </a:buBlip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6"/>
              </a:buBlip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6"/>
              </a:buBlip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altLang="ja-JP" sz="1800" dirty="0">
              <a:solidFill>
                <a:srgbClr val="183753"/>
              </a:solidFill>
              <a:latin typeface="+mj-lt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15020EF-A9AB-4A18-85CD-FDA82027B28A}"/>
              </a:ext>
            </a:extLst>
          </p:cNvPr>
          <p:cNvSpPr txBox="1"/>
          <p:nvPr/>
        </p:nvSpPr>
        <p:spPr>
          <a:xfrm>
            <a:off x="285789" y="1281932"/>
            <a:ext cx="30656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b="1" dirty="0">
                <a:latin typeface="+mj-lt"/>
              </a:rPr>
              <a:t> </a:t>
            </a:r>
          </a:p>
          <a:p>
            <a:pPr algn="ctr"/>
            <a:r>
              <a:rPr lang="en-US" altLang="ja-JP" b="1" dirty="0" err="1">
                <a:latin typeface="+mj-lt"/>
              </a:rPr>
              <a:t>Vers</a:t>
            </a:r>
            <a:r>
              <a:rPr lang="en-US" altLang="ja-JP" b="1" dirty="0">
                <a:latin typeface="+mj-lt"/>
              </a:rPr>
              <a:t> </a:t>
            </a:r>
            <a:r>
              <a:rPr lang="en-US" altLang="ja-JP" b="1" dirty="0" err="1">
                <a:latin typeface="+mj-lt"/>
              </a:rPr>
              <a:t>une</a:t>
            </a:r>
            <a:r>
              <a:rPr lang="en-US" altLang="ja-JP" b="1" dirty="0">
                <a:latin typeface="+mj-lt"/>
              </a:rPr>
              <a:t> </a:t>
            </a:r>
            <a:r>
              <a:rPr lang="en-US" altLang="ja-JP" b="1" dirty="0" err="1">
                <a:latin typeface="+mj-lt"/>
              </a:rPr>
              <a:t>réduction</a:t>
            </a:r>
            <a:r>
              <a:rPr lang="en-US" altLang="ja-JP" b="1" dirty="0">
                <a:latin typeface="+mj-lt"/>
              </a:rPr>
              <a:t> de </a:t>
            </a:r>
            <a:r>
              <a:rPr lang="en-US" altLang="ja-JP" b="1" dirty="0" err="1">
                <a:latin typeface="+mj-lt"/>
              </a:rPr>
              <a:t>consommation</a:t>
            </a:r>
            <a:r>
              <a:rPr lang="en-US" altLang="ja-JP" b="1" dirty="0">
                <a:latin typeface="+mj-lt"/>
              </a:rPr>
              <a:t> des </a:t>
            </a:r>
            <a:r>
              <a:rPr lang="en-US" altLang="ja-JP" b="1" dirty="0" err="1">
                <a:latin typeface="+mj-lt"/>
              </a:rPr>
              <a:t>déchets</a:t>
            </a:r>
            <a:r>
              <a:rPr lang="en-US" altLang="ja-JP" b="1" dirty="0">
                <a:latin typeface="+mj-lt"/>
              </a:rPr>
              <a:t> avec </a:t>
            </a:r>
            <a:r>
              <a:rPr lang="en-US" altLang="ja-JP" b="1" dirty="0" err="1">
                <a:latin typeface="+mj-lt"/>
              </a:rPr>
              <a:t>l'application</a:t>
            </a:r>
            <a:r>
              <a:rPr lang="en-US" altLang="ja-JP" b="1" dirty="0">
                <a:latin typeface="+mj-lt"/>
              </a:rPr>
              <a:t> </a:t>
            </a:r>
            <a:br>
              <a:rPr lang="en-US" altLang="ja-JP" b="1" dirty="0">
                <a:latin typeface="+mj-lt"/>
              </a:rPr>
            </a:br>
            <a:r>
              <a:rPr lang="en-US" altLang="ja-JP" b="1" dirty="0">
                <a:latin typeface="+mj-lt"/>
              </a:rPr>
              <a:t>"MY WASTE"</a:t>
            </a:r>
            <a:endParaRPr lang="nl-BE" sz="1000" dirty="0">
              <a:latin typeface="Corbel" panose="020B0503020204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C8AF5CC-B09D-453A-95D7-86EACACF1E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5404" y="3094892"/>
            <a:ext cx="3774974" cy="76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0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FFAC8A84-43EB-49F5-ADA5-F4B048750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588" y="2239749"/>
            <a:ext cx="9088490" cy="6552801"/>
          </a:xfrm>
          <a:prstGeom prst="rect">
            <a:avLst/>
          </a:prstGeom>
        </p:spPr>
      </p:pic>
      <p:sp>
        <p:nvSpPr>
          <p:cNvPr id="12" name="topic blauw">
            <a:extLst>
              <a:ext uri="{FF2B5EF4-FFF2-40B4-BE49-F238E27FC236}">
                <a16:creationId xmlns:a16="http://schemas.microsoft.com/office/drawing/2014/main" id="{25EB6433-3C91-4FA7-97C3-D3973752A6FA}"/>
              </a:ext>
            </a:extLst>
          </p:cNvPr>
          <p:cNvSpPr txBox="1">
            <a:spLocks/>
          </p:cNvSpPr>
          <p:nvPr/>
        </p:nvSpPr>
        <p:spPr>
          <a:xfrm>
            <a:off x="1365769" y="432208"/>
            <a:ext cx="2105615" cy="3600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ja-JP" sz="1200" b="1" dirty="0">
                <a:solidFill>
                  <a:srgbClr val="19BDC7"/>
                </a:solidFill>
                <a:latin typeface="Nexa Bold" panose="02000000000000000000" pitchFamily="50" charset="0"/>
              </a:rPr>
              <a:t>MOBILE FIRST</a:t>
            </a:r>
            <a:endParaRPr kumimoji="1" lang="ja-JP" altLang="en-US" sz="1200" b="1" dirty="0">
              <a:solidFill>
                <a:srgbClr val="19BDC7"/>
              </a:solidFill>
              <a:latin typeface="Nexa Bold" panose="02000000000000000000" pitchFamily="50" charset="0"/>
            </a:endParaRPr>
          </a:p>
        </p:txBody>
      </p:sp>
      <p:sp>
        <p:nvSpPr>
          <p:cNvPr id="13" name="text blauw">
            <a:extLst>
              <a:ext uri="{FF2B5EF4-FFF2-40B4-BE49-F238E27FC236}">
                <a16:creationId xmlns:a16="http://schemas.microsoft.com/office/drawing/2014/main" id="{F41967BE-0760-486D-B8D3-2B96E654145F}"/>
              </a:ext>
            </a:extLst>
          </p:cNvPr>
          <p:cNvSpPr txBox="1">
            <a:spLocks/>
          </p:cNvSpPr>
          <p:nvPr/>
        </p:nvSpPr>
        <p:spPr>
          <a:xfrm>
            <a:off x="1609579" y="825974"/>
            <a:ext cx="2507291" cy="44804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BE" altLang="ja-JP" sz="1000" dirty="0">
                <a:solidFill>
                  <a:schemeClr val="tx1"/>
                </a:solidFill>
                <a:latin typeface="Nexa Light" panose="02000000000000000000" pitchFamily="50" charset="0"/>
              </a:rPr>
              <a:t>Fairville a développé une </a:t>
            </a:r>
            <a:r>
              <a:rPr lang="nl-BE" altLang="ja-JP" sz="1000" b="1" dirty="0">
                <a:solidFill>
                  <a:srgbClr val="82C832"/>
                </a:solidFill>
                <a:latin typeface="Nexa Light" panose="02000000000000000000" pitchFamily="50" charset="0"/>
              </a:rPr>
              <a:t>application mobile </a:t>
            </a:r>
            <a:r>
              <a:rPr lang="nl-BE" altLang="ja-JP" sz="1000" dirty="0">
                <a:solidFill>
                  <a:schemeClr val="tx1"/>
                </a:solidFill>
                <a:latin typeface="Nexa Light" panose="02000000000000000000" pitchFamily="50" charset="0"/>
              </a:rPr>
              <a:t>pour partager des informations sur les déchets au niveau régional et pour mesurer la consommation de déchets des familles.</a:t>
            </a:r>
          </a:p>
        </p:txBody>
      </p:sp>
      <p:sp>
        <p:nvSpPr>
          <p:cNvPr id="14" name="topic paars">
            <a:extLst>
              <a:ext uri="{FF2B5EF4-FFF2-40B4-BE49-F238E27FC236}">
                <a16:creationId xmlns:a16="http://schemas.microsoft.com/office/drawing/2014/main" id="{376251CB-66EA-4699-9D9A-E4643D84925A}"/>
              </a:ext>
            </a:extLst>
          </p:cNvPr>
          <p:cNvSpPr txBox="1">
            <a:spLocks/>
          </p:cNvSpPr>
          <p:nvPr/>
        </p:nvSpPr>
        <p:spPr bwMode="auto">
          <a:xfrm>
            <a:off x="1999585" y="1995168"/>
            <a:ext cx="280921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i="0" kern="1200" baseline="0">
                <a:solidFill>
                  <a:schemeClr val="accent3"/>
                </a:solidFill>
                <a:latin typeface="+mn-lt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200" b="1" dirty="0">
                <a:solidFill>
                  <a:srgbClr val="19BDC7"/>
                </a:solidFill>
                <a:latin typeface="Nexa Bold" panose="02000000000000000000" pitchFamily="50" charset="0"/>
              </a:rPr>
              <a:t>LA GESTION DES DÉCHETS INTELLIGENTE</a:t>
            </a:r>
            <a:endParaRPr kumimoji="1" lang="ja-JP" altLang="en-US" sz="1200" b="1" dirty="0">
              <a:solidFill>
                <a:srgbClr val="19BDC7"/>
              </a:solidFill>
              <a:latin typeface="Nexa Bold" panose="02000000000000000000" pitchFamily="50" charset="0"/>
            </a:endParaRPr>
          </a:p>
        </p:txBody>
      </p:sp>
      <p:sp>
        <p:nvSpPr>
          <p:cNvPr id="17" name="text paars">
            <a:extLst>
              <a:ext uri="{FF2B5EF4-FFF2-40B4-BE49-F238E27FC236}">
                <a16:creationId xmlns:a16="http://schemas.microsoft.com/office/drawing/2014/main" id="{A52304D3-2F13-425B-9425-AC2C30E1734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564175" y="2320681"/>
            <a:ext cx="3088206" cy="448045"/>
          </a:xfrm>
        </p:spPr>
        <p:txBody>
          <a:bodyPr/>
          <a:lstStyle/>
          <a:p>
            <a:pPr marL="0" indent="0" algn="ctr">
              <a:buNone/>
            </a:pPr>
            <a:r>
              <a:rPr kumimoji="1" lang="nl-BE" altLang="ja-JP" sz="1000" dirty="0">
                <a:solidFill>
                  <a:schemeClr val="tx1"/>
                </a:solidFill>
                <a:latin typeface="Nexa Light" panose="02000000000000000000" pitchFamily="50" charset="0"/>
              </a:rPr>
              <a:t>Les poubelles deviennent de plus en plus intelligentes : elles contiennent parfois un capteur qui pèse leur contenu. L'application MY WASTE rend votre consommation de déchets transparente en tant qu'extension des </a:t>
            </a:r>
            <a:r>
              <a:rPr kumimoji="1" lang="nl-BE" altLang="ja-JP" sz="1000" b="1" dirty="0">
                <a:solidFill>
                  <a:srgbClr val="82C832"/>
                </a:solidFill>
                <a:latin typeface="Nexa Light" panose="02000000000000000000" pitchFamily="50" charset="0"/>
              </a:rPr>
              <a:t>conteneurs à puce</a:t>
            </a:r>
            <a:r>
              <a:rPr kumimoji="1" lang="nl-BE" altLang="ja-JP" sz="1000" dirty="0">
                <a:solidFill>
                  <a:schemeClr val="tx1"/>
                </a:solidFill>
                <a:latin typeface="Nexa Light" panose="02000000000000000000" pitchFamily="50" charset="0"/>
              </a:rPr>
              <a:t>.</a:t>
            </a:r>
            <a:endParaRPr kumimoji="1" lang="nl-BE" altLang="ja-JP" sz="1000" b="1" dirty="0">
              <a:solidFill>
                <a:schemeClr val="tx1"/>
              </a:solidFill>
              <a:latin typeface="Nexa Light" panose="02000000000000000000" pitchFamily="50" charset="0"/>
            </a:endParaRPr>
          </a:p>
        </p:txBody>
      </p:sp>
      <p:sp>
        <p:nvSpPr>
          <p:cNvPr id="18" name="topic roze">
            <a:extLst>
              <a:ext uri="{FF2B5EF4-FFF2-40B4-BE49-F238E27FC236}">
                <a16:creationId xmlns:a16="http://schemas.microsoft.com/office/drawing/2014/main" id="{E8A6EBFC-704B-4E03-A84D-1CD0A3812386}"/>
              </a:ext>
            </a:extLst>
          </p:cNvPr>
          <p:cNvSpPr txBox="1">
            <a:spLocks/>
          </p:cNvSpPr>
          <p:nvPr/>
        </p:nvSpPr>
        <p:spPr>
          <a:xfrm>
            <a:off x="5463276" y="456650"/>
            <a:ext cx="3088265" cy="3600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ja-JP" sz="1200" b="1" dirty="0">
                <a:solidFill>
                  <a:srgbClr val="19BDC7"/>
                </a:solidFill>
                <a:latin typeface="Nexa Bold" panose="02000000000000000000" pitchFamily="50" charset="0"/>
              </a:rPr>
              <a:t>PRATIQUE ET FACILE </a:t>
            </a:r>
            <a:r>
              <a:rPr kumimoji="1" lang="en-US" altLang="ja-JP" sz="1200" b="1" dirty="0" err="1">
                <a:solidFill>
                  <a:srgbClr val="19BDC7"/>
                </a:solidFill>
                <a:latin typeface="Nexa Bold" panose="02000000000000000000" pitchFamily="50" charset="0"/>
              </a:rPr>
              <a:t>À</a:t>
            </a:r>
            <a:r>
              <a:rPr kumimoji="1" lang="en-US" altLang="ja-JP" sz="1200" b="1" dirty="0">
                <a:solidFill>
                  <a:srgbClr val="19BDC7"/>
                </a:solidFill>
                <a:latin typeface="Nexa Bold" panose="02000000000000000000" pitchFamily="50" charset="0"/>
              </a:rPr>
              <a:t> UTILISER</a:t>
            </a:r>
            <a:endParaRPr kumimoji="1" lang="ja-JP" altLang="en-US" sz="1200" b="1" dirty="0">
              <a:solidFill>
                <a:srgbClr val="19BDC7"/>
              </a:solidFill>
              <a:latin typeface="Nexa Bold" panose="02000000000000000000" pitchFamily="50" charset="0"/>
            </a:endParaRPr>
          </a:p>
        </p:txBody>
      </p:sp>
      <p:sp>
        <p:nvSpPr>
          <p:cNvPr id="19" name="text roze">
            <a:extLst>
              <a:ext uri="{FF2B5EF4-FFF2-40B4-BE49-F238E27FC236}">
                <a16:creationId xmlns:a16="http://schemas.microsoft.com/office/drawing/2014/main" id="{EAACF1E9-192F-4143-87C5-6FFBB688BC2B}"/>
              </a:ext>
            </a:extLst>
          </p:cNvPr>
          <p:cNvSpPr txBox="1">
            <a:spLocks/>
          </p:cNvSpPr>
          <p:nvPr/>
        </p:nvSpPr>
        <p:spPr>
          <a:xfrm>
            <a:off x="5578976" y="831792"/>
            <a:ext cx="2381813" cy="44804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BE" altLang="ja-JP" sz="1000" b="1" dirty="0">
                <a:solidFill>
                  <a:srgbClr val="82C832"/>
                </a:solidFill>
                <a:latin typeface="Nexa Light" panose="02000000000000000000" pitchFamily="50" charset="0"/>
              </a:rPr>
              <a:t>En un clic</a:t>
            </a:r>
            <a:r>
              <a:rPr lang="nl-BE" altLang="ja-JP" sz="1000" dirty="0">
                <a:solidFill>
                  <a:schemeClr val="tx1"/>
                </a:solidFill>
                <a:latin typeface="Nexa Light" panose="02000000000000000000" pitchFamily="50" charset="0"/>
              </a:rPr>
              <a:t>, vous savez immédiatement quand vos déchets seront collectés, ainsi que le poids de vos déchets lors de la dernière collecte.</a:t>
            </a:r>
          </a:p>
        </p:txBody>
      </p:sp>
      <p:sp>
        <p:nvSpPr>
          <p:cNvPr id="20" name="topic hemelsblauw">
            <a:extLst>
              <a:ext uri="{FF2B5EF4-FFF2-40B4-BE49-F238E27FC236}">
                <a16:creationId xmlns:a16="http://schemas.microsoft.com/office/drawing/2014/main" id="{74CD73EB-07C1-4ED5-8086-1EE6E8FB46C5}"/>
              </a:ext>
            </a:extLst>
          </p:cNvPr>
          <p:cNvSpPr txBox="1">
            <a:spLocks/>
          </p:cNvSpPr>
          <p:nvPr/>
        </p:nvSpPr>
        <p:spPr>
          <a:xfrm>
            <a:off x="5954600" y="1997283"/>
            <a:ext cx="2105615" cy="3600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ja-JP" sz="1200" b="1" dirty="0">
                <a:solidFill>
                  <a:srgbClr val="19BDC7"/>
                </a:solidFill>
                <a:latin typeface="Nexa Bold" panose="02000000000000000000" pitchFamily="50" charset="0"/>
              </a:rPr>
              <a:t>GAMIFICATION</a:t>
            </a:r>
            <a:endParaRPr kumimoji="1" lang="ja-JP" altLang="en-US" sz="1200" b="1" dirty="0">
              <a:solidFill>
                <a:srgbClr val="19BDC7"/>
              </a:solidFill>
              <a:latin typeface="Nexa Bold" panose="02000000000000000000" pitchFamily="50" charset="0"/>
            </a:endParaRPr>
          </a:p>
        </p:txBody>
      </p:sp>
      <p:sp>
        <p:nvSpPr>
          <p:cNvPr id="21" name="text hemelsblauw">
            <a:extLst>
              <a:ext uri="{FF2B5EF4-FFF2-40B4-BE49-F238E27FC236}">
                <a16:creationId xmlns:a16="http://schemas.microsoft.com/office/drawing/2014/main" id="{40B8D868-F0D5-496B-B7CB-AE0423563B39}"/>
              </a:ext>
            </a:extLst>
          </p:cNvPr>
          <p:cNvSpPr txBox="1">
            <a:spLocks/>
          </p:cNvSpPr>
          <p:nvPr/>
        </p:nvSpPr>
        <p:spPr>
          <a:xfrm>
            <a:off x="5428720" y="2318529"/>
            <a:ext cx="2820482" cy="44804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BE" altLang="ja-JP" sz="1000" dirty="0">
                <a:solidFill>
                  <a:schemeClr val="tx1"/>
                </a:solidFill>
                <a:latin typeface="Nexa Light" panose="02000000000000000000" pitchFamily="50" charset="0"/>
              </a:rPr>
              <a:t>Avec l'application MY WASTE, vous pouvez collecter des </a:t>
            </a:r>
            <a:r>
              <a:rPr lang="nl-BE" altLang="ja-JP" sz="1000" b="1" dirty="0">
                <a:solidFill>
                  <a:srgbClr val="82C832"/>
                </a:solidFill>
                <a:latin typeface="Nexa Light" panose="02000000000000000000" pitchFamily="50" charset="0"/>
              </a:rPr>
              <a:t>points</a:t>
            </a:r>
            <a:r>
              <a:rPr lang="nl-BE" altLang="ja-JP" sz="1000" dirty="0">
                <a:solidFill>
                  <a:schemeClr val="tx1"/>
                </a:solidFill>
                <a:latin typeface="Nexa Light" panose="02000000000000000000" pitchFamily="50" charset="0"/>
              </a:rPr>
              <a:t> en fonction de votre consommation de déchets. Vous pouvez facilement vérifier votre score lorsque vous êtes connecté à l'application.</a:t>
            </a:r>
          </a:p>
        </p:txBody>
      </p:sp>
      <p:pic>
        <p:nvPicPr>
          <p:cNvPr id="39" name="Graphic 38" descr="Smartphone silhouet">
            <a:extLst>
              <a:ext uri="{FF2B5EF4-FFF2-40B4-BE49-F238E27FC236}">
                <a16:creationId xmlns:a16="http://schemas.microsoft.com/office/drawing/2014/main" id="{357DFAFE-BD61-4345-9442-3E55AC07C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15460">
            <a:off x="3448242" y="370430"/>
            <a:ext cx="460010" cy="460010"/>
          </a:xfrm>
          <a:prstGeom prst="rect">
            <a:avLst/>
          </a:prstGeom>
        </p:spPr>
      </p:pic>
      <p:pic>
        <p:nvPicPr>
          <p:cNvPr id="40" name="Graphic 39" descr="Geen afval weggooien silhouet">
            <a:extLst>
              <a:ext uri="{FF2B5EF4-FFF2-40B4-BE49-F238E27FC236}">
                <a16:creationId xmlns:a16="http://schemas.microsoft.com/office/drawing/2014/main" id="{916E5B57-47BB-4DE5-91CC-5FF25E3914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0910358">
            <a:off x="1653445" y="1877997"/>
            <a:ext cx="460010" cy="460010"/>
          </a:xfrm>
          <a:prstGeom prst="rect">
            <a:avLst/>
          </a:prstGeom>
        </p:spPr>
      </p:pic>
      <p:pic>
        <p:nvPicPr>
          <p:cNvPr id="41" name="Graphic 40" descr="Selfie silhouet">
            <a:extLst>
              <a:ext uri="{FF2B5EF4-FFF2-40B4-BE49-F238E27FC236}">
                <a16:creationId xmlns:a16="http://schemas.microsoft.com/office/drawing/2014/main" id="{B924650C-9F46-4A46-9173-2719566EB1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139805" y="379702"/>
            <a:ext cx="460010" cy="460010"/>
          </a:xfrm>
          <a:prstGeom prst="rect">
            <a:avLst/>
          </a:prstGeom>
        </p:spPr>
      </p:pic>
      <p:pic>
        <p:nvPicPr>
          <p:cNvPr id="42" name="Graphic 41" descr="Gamecontroller silhouet">
            <a:extLst>
              <a:ext uri="{FF2B5EF4-FFF2-40B4-BE49-F238E27FC236}">
                <a16:creationId xmlns:a16="http://schemas.microsoft.com/office/drawing/2014/main" id="{859BDA2E-4621-4F98-BBCC-5426500559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rot="548033">
            <a:off x="7133077" y="1945183"/>
            <a:ext cx="460010" cy="46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85759"/>
      </p:ext>
    </p:extLst>
  </p:cSld>
  <p:clrMapOvr>
    <a:masterClrMapping/>
  </p:clrMapOvr>
  <p:transition spd="slow" advTm="8235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19BDC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34F5C6F7-6603-4CB5-A0F5-E931F8418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82" y="-3147506"/>
            <a:ext cx="9088490" cy="6552801"/>
          </a:xfrm>
          <a:prstGeom prst="rect">
            <a:avLst/>
          </a:prstGeom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D8C19299-7A75-4542-A88A-428C4A477835}"/>
              </a:ext>
            </a:extLst>
          </p:cNvPr>
          <p:cNvSpPr/>
          <p:nvPr/>
        </p:nvSpPr>
        <p:spPr>
          <a:xfrm>
            <a:off x="1213625" y="1517746"/>
            <a:ext cx="3038698" cy="42218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Nexa Light" panose="02000000000000000000" pitchFamily="50" charset="0"/>
            </a:endParaRP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1783DAC7-D31C-4D61-95C7-E48641BDB8A3}"/>
              </a:ext>
            </a:extLst>
          </p:cNvPr>
          <p:cNvSpPr/>
          <p:nvPr/>
        </p:nvSpPr>
        <p:spPr>
          <a:xfrm>
            <a:off x="4628802" y="1517745"/>
            <a:ext cx="3038698" cy="42218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Nexa Light" panose="02000000000000000000" pitchFamily="50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8777CF7-C758-4998-9B7E-67E44F880A84}"/>
              </a:ext>
            </a:extLst>
          </p:cNvPr>
          <p:cNvSpPr txBox="1"/>
          <p:nvPr/>
        </p:nvSpPr>
        <p:spPr>
          <a:xfrm>
            <a:off x="1349904" y="1693263"/>
            <a:ext cx="264458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19BDC7"/>
                </a:solidFill>
                <a:latin typeface="Nexa Bold" panose="02000000000000000000" pitchFamily="50" charset="0"/>
              </a:rPr>
              <a:t>GESTIONNAIRES </a:t>
            </a:r>
            <a:br>
              <a:rPr lang="nl-BE" b="1" dirty="0">
                <a:solidFill>
                  <a:srgbClr val="19BDC7"/>
                </a:solidFill>
                <a:latin typeface="Nexa Bold" panose="02000000000000000000" pitchFamily="50" charset="0"/>
              </a:rPr>
            </a:br>
            <a:r>
              <a:rPr lang="nl-BE" b="1" dirty="0">
                <a:solidFill>
                  <a:srgbClr val="19BDC7"/>
                </a:solidFill>
                <a:latin typeface="Nexa Bold" panose="02000000000000000000" pitchFamily="50" charset="0"/>
              </a:rPr>
              <a:t>DE DÉCHETS</a:t>
            </a:r>
          </a:p>
          <a:p>
            <a:r>
              <a:rPr lang="nl-BE" sz="1050" dirty="0">
                <a:latin typeface="Nexa Light" panose="02000000000000000000" pitchFamily="50" charset="0"/>
              </a:rPr>
              <a:t>L'application MY WASTE a été conçue en collaboration avec l'organisation intercommunale de gestion des déchets MIWA et peut également être utilisée par </a:t>
            </a:r>
            <a:r>
              <a:rPr lang="nl-BE" sz="1050" b="1" dirty="0">
                <a:solidFill>
                  <a:srgbClr val="19BDC7"/>
                </a:solidFill>
                <a:latin typeface="Nexa Light" panose="02000000000000000000" pitchFamily="50" charset="0"/>
              </a:rPr>
              <a:t>d'autres organisations intercommunales</a:t>
            </a:r>
            <a:r>
              <a:rPr lang="nl-BE" sz="1050" dirty="0">
                <a:solidFill>
                  <a:srgbClr val="19BDC7"/>
                </a:solidFill>
                <a:latin typeface="Nexa Light" panose="02000000000000000000" pitchFamily="50" charset="0"/>
              </a:rPr>
              <a:t> </a:t>
            </a:r>
            <a:r>
              <a:rPr lang="nl-BE" sz="1050" dirty="0">
                <a:latin typeface="Nexa Light" panose="02000000000000000000" pitchFamily="50" charset="0"/>
              </a:rPr>
              <a:t>de gestion des déchets.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24B5422-6107-4CFC-85DA-E643D1818D82}"/>
              </a:ext>
            </a:extLst>
          </p:cNvPr>
          <p:cNvSpPr txBox="1"/>
          <p:nvPr/>
        </p:nvSpPr>
        <p:spPr>
          <a:xfrm>
            <a:off x="1325158" y="3510356"/>
            <a:ext cx="2815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19BDC7"/>
                </a:solidFill>
                <a:latin typeface="Nexa Bold" panose="02000000000000000000" pitchFamily="50" charset="0"/>
              </a:rPr>
              <a:t>VILLES ET COMMUNES</a:t>
            </a:r>
          </a:p>
          <a:p>
            <a:r>
              <a:rPr lang="nl-BE" sz="1050" dirty="0">
                <a:latin typeface="Nexa Light" panose="02000000000000000000" pitchFamily="50" charset="0"/>
              </a:rPr>
              <a:t>La gestion des déchets est souvent organisée de manière</a:t>
            </a:r>
            <a:r>
              <a:rPr lang="nl-BE" sz="1050" b="1" dirty="0">
                <a:solidFill>
                  <a:srgbClr val="19BDC7"/>
                </a:solidFill>
                <a:latin typeface="Nexa Light" panose="02000000000000000000" pitchFamily="50" charset="0"/>
              </a:rPr>
              <a:t> locale</a:t>
            </a:r>
            <a:r>
              <a:rPr lang="nl-BE" sz="1050" dirty="0">
                <a:latin typeface="Nexa Light" panose="02000000000000000000" pitchFamily="50" charset="0"/>
              </a:rPr>
              <a:t>. Avec l'application MY WASTE, les villes et les communes peuvent étendre leurs services aux citoyens d'une manière innovante.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C9AA2FE-B9E7-419B-BCB4-1974F1DF13E4}"/>
              </a:ext>
            </a:extLst>
          </p:cNvPr>
          <p:cNvSpPr txBox="1"/>
          <p:nvPr/>
        </p:nvSpPr>
        <p:spPr>
          <a:xfrm>
            <a:off x="4877167" y="3336336"/>
            <a:ext cx="2598453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19BDC7"/>
                </a:solidFill>
                <a:latin typeface="Nexa Bold" panose="02000000000000000000" pitchFamily="50" charset="0"/>
              </a:rPr>
              <a:t>PARTENAIRES</a:t>
            </a:r>
          </a:p>
          <a:p>
            <a:r>
              <a:rPr lang="nl-BE" sz="1100" dirty="0">
                <a:latin typeface="Nexa Light" panose="02000000000000000000" pitchFamily="50" charset="0"/>
              </a:rPr>
              <a:t>Avec l'application MY WASTE, vous pouvez collecter des </a:t>
            </a:r>
            <a:r>
              <a:rPr lang="nl-BE" sz="1100" b="1" dirty="0">
                <a:solidFill>
                  <a:srgbClr val="19BDC7"/>
                </a:solidFill>
                <a:latin typeface="Nexa Light" panose="02000000000000000000" pitchFamily="50" charset="0"/>
              </a:rPr>
              <a:t>points</a:t>
            </a:r>
            <a:r>
              <a:rPr lang="nl-BE" sz="1100" dirty="0">
                <a:latin typeface="Nexa Light" panose="02000000000000000000" pitchFamily="50" charset="0"/>
              </a:rPr>
              <a:t> ou des </a:t>
            </a:r>
            <a:r>
              <a:rPr lang="nl-BE" sz="1100" b="1" dirty="0">
                <a:solidFill>
                  <a:srgbClr val="19BDC7"/>
                </a:solidFill>
                <a:latin typeface="Nexa Light" panose="02000000000000000000" pitchFamily="50" charset="0"/>
              </a:rPr>
              <a:t>pièces</a:t>
            </a:r>
            <a:r>
              <a:rPr lang="nl-BE" sz="1100" dirty="0">
                <a:latin typeface="Nexa Light" panose="02000000000000000000" pitchFamily="50" charset="0"/>
              </a:rPr>
              <a:t>. Ils peuvent être dépensés auprès de partenaires ou d'organisations affiliés, tels que le parc à conteneurs, la friperie, etc.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7B5610D-B11F-4D28-A638-59B314B71765}"/>
              </a:ext>
            </a:extLst>
          </p:cNvPr>
          <p:cNvSpPr txBox="1"/>
          <p:nvPr/>
        </p:nvSpPr>
        <p:spPr>
          <a:xfrm>
            <a:off x="4844039" y="1689480"/>
            <a:ext cx="263158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19BDC7"/>
                </a:solidFill>
                <a:latin typeface="Nexa Bold" panose="02000000000000000000" pitchFamily="50" charset="0"/>
              </a:rPr>
              <a:t>CITOYENS</a:t>
            </a:r>
          </a:p>
          <a:p>
            <a:r>
              <a:rPr lang="nl-BE" sz="1050" dirty="0">
                <a:latin typeface="Nexa Light" panose="02000000000000000000" pitchFamily="50" charset="0"/>
              </a:rPr>
              <a:t>Consultez les horaires de collecte, les informations sur le tri, les points de collecte et votre consommation de déchets sur votre </a:t>
            </a:r>
            <a:r>
              <a:rPr lang="nl-BE" sz="1050" b="1" dirty="0">
                <a:solidFill>
                  <a:srgbClr val="19BDC7"/>
                </a:solidFill>
                <a:latin typeface="Nexa Light" panose="02000000000000000000" pitchFamily="50" charset="0"/>
              </a:rPr>
              <a:t>smartphone</a:t>
            </a:r>
            <a:r>
              <a:rPr lang="nl-BE" sz="1050" dirty="0">
                <a:latin typeface="Nexa Light" panose="02000000000000000000" pitchFamily="50" charset="0"/>
              </a:rPr>
              <a:t> avec l'application MY WASTE. Grâce aux notifications, vous êtes toujours au courant des nouveautés.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7D083BF-DC90-4C88-952C-E9610EEE9418}"/>
              </a:ext>
            </a:extLst>
          </p:cNvPr>
          <p:cNvSpPr txBox="1"/>
          <p:nvPr/>
        </p:nvSpPr>
        <p:spPr>
          <a:xfrm>
            <a:off x="-444257" y="775345"/>
            <a:ext cx="3098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b="1" dirty="0">
                <a:solidFill>
                  <a:srgbClr val="000000"/>
                </a:solidFill>
                <a:latin typeface="+mj-lt"/>
              </a:rPr>
              <a:t>POUR QUI ?</a:t>
            </a:r>
          </a:p>
        </p:txBody>
      </p:sp>
    </p:spTree>
    <p:extLst>
      <p:ext uri="{BB962C8B-B14F-4D97-AF65-F5344CB8AC3E}">
        <p14:creationId xmlns:p14="http://schemas.microsoft.com/office/powerpoint/2010/main" val="88432247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B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1E7A8A-9C5A-4E10-A693-B9DC4B90C8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18102" y="4154312"/>
            <a:ext cx="3929181" cy="602172"/>
          </a:xfrm>
        </p:spPr>
        <p:txBody>
          <a:bodyPr/>
          <a:lstStyle/>
          <a:p>
            <a:r>
              <a:rPr lang="nl-BE" sz="2800" dirty="0">
                <a:solidFill>
                  <a:schemeClr val="bg1"/>
                </a:solidFill>
              </a:rPr>
              <a:t>EN CHIFFRES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73F6F4B4-34CC-41D1-B7CF-92337BC7DD6A}"/>
              </a:ext>
            </a:extLst>
          </p:cNvPr>
          <p:cNvSpPr/>
          <p:nvPr/>
        </p:nvSpPr>
        <p:spPr>
          <a:xfrm>
            <a:off x="1213842" y="-423345"/>
            <a:ext cx="3038698" cy="42218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Nexa Light" panose="02000000000000000000" pitchFamily="50" charset="0"/>
            </a:endParaRP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A5F17ACC-19FF-4563-B2F0-F758BA0EBC87}"/>
              </a:ext>
            </a:extLst>
          </p:cNvPr>
          <p:cNvSpPr/>
          <p:nvPr/>
        </p:nvSpPr>
        <p:spPr>
          <a:xfrm>
            <a:off x="4629018" y="-423346"/>
            <a:ext cx="3038698" cy="42218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Nexa Light" panose="02000000000000000000" pitchFamily="50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0B56AA2-2135-4061-A397-42C9DE52E450}"/>
              </a:ext>
            </a:extLst>
          </p:cNvPr>
          <p:cNvSpPr txBox="1"/>
          <p:nvPr/>
        </p:nvSpPr>
        <p:spPr>
          <a:xfrm>
            <a:off x="1347021" y="740880"/>
            <a:ext cx="3929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rgbClr val="19BDC7"/>
                </a:solidFill>
                <a:latin typeface="Nexa Bold" panose="02000000000000000000" pitchFamily="50" charset="0"/>
              </a:rPr>
              <a:t>+5</a:t>
            </a:r>
          </a:p>
          <a:p>
            <a:r>
              <a:rPr lang="nl-BE" sz="1600" dirty="0">
                <a:latin typeface="Nexa Light" panose="02000000000000000000" pitchFamily="50" charset="0"/>
              </a:rPr>
              <a:t>Villes et communes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E60D0EC-DD30-4AF0-91CE-30DF0FD3140E}"/>
              </a:ext>
            </a:extLst>
          </p:cNvPr>
          <p:cNvSpPr txBox="1"/>
          <p:nvPr/>
        </p:nvSpPr>
        <p:spPr>
          <a:xfrm>
            <a:off x="5214820" y="745270"/>
            <a:ext cx="3929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rgbClr val="19BDC7"/>
                </a:solidFill>
                <a:latin typeface="Nexa Bold" panose="02000000000000000000" pitchFamily="50" charset="0"/>
              </a:rPr>
              <a:t>+62.000</a:t>
            </a:r>
          </a:p>
          <a:p>
            <a:r>
              <a:rPr lang="nl-BE" sz="1600" dirty="0">
                <a:latin typeface="Nexa Light" panose="02000000000000000000" pitchFamily="50" charset="0"/>
              </a:rPr>
              <a:t>Familles</a:t>
            </a:r>
          </a:p>
        </p:txBody>
      </p:sp>
      <p:pic>
        <p:nvPicPr>
          <p:cNvPr id="4" name="Graphic 3" descr="Stad silhouet">
            <a:extLst>
              <a:ext uri="{FF2B5EF4-FFF2-40B4-BE49-F238E27FC236}">
                <a16:creationId xmlns:a16="http://schemas.microsoft.com/office/drawing/2014/main" id="{933A435F-F650-4268-B9F3-B6D7E1E78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9913" y="648866"/>
            <a:ext cx="415179" cy="415179"/>
          </a:xfrm>
          <a:prstGeom prst="rect">
            <a:avLst/>
          </a:prstGeom>
        </p:spPr>
      </p:pic>
      <p:pic>
        <p:nvPicPr>
          <p:cNvPr id="6" name="Graphic 5" descr="Sociaal netwerk silhouet">
            <a:extLst>
              <a:ext uri="{FF2B5EF4-FFF2-40B4-BE49-F238E27FC236}">
                <a16:creationId xmlns:a16="http://schemas.microsoft.com/office/drawing/2014/main" id="{8B4394A9-31F5-4045-88E3-197330D6A1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36975" y="686734"/>
            <a:ext cx="377311" cy="377311"/>
          </a:xfrm>
          <a:prstGeom prst="rect">
            <a:avLst/>
          </a:prstGeom>
        </p:spPr>
      </p:pic>
      <p:pic>
        <p:nvPicPr>
          <p:cNvPr id="10" name="Afbeelding 9" descr="Afbeelding met tekst, elektronica, schermafbeelding&#10;&#10;Automatisch gegenereerde beschrijving">
            <a:extLst>
              <a:ext uri="{FF2B5EF4-FFF2-40B4-BE49-F238E27FC236}">
                <a16:creationId xmlns:a16="http://schemas.microsoft.com/office/drawing/2014/main" id="{BBBCDE15-17C7-4D7F-8E5E-CB79A99BA7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649" y="3693898"/>
            <a:ext cx="9841298" cy="160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9455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ED69946-2F59-4822-BE8C-9FC9268CC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9499" y="-29228"/>
            <a:ext cx="7545046" cy="5201956"/>
          </a:xfrm>
          <a:prstGeom prst="rect">
            <a:avLst/>
          </a:prstGeom>
        </p:spPr>
      </p:pic>
      <p:sp>
        <p:nvSpPr>
          <p:cNvPr id="7" name="テキスト プレースホルダー 25">
            <a:extLst>
              <a:ext uri="{FF2B5EF4-FFF2-40B4-BE49-F238E27FC236}">
                <a16:creationId xmlns:a16="http://schemas.microsoft.com/office/drawing/2014/main" id="{4CF4ADC3-3F73-49CA-B7A2-1101DA3EFE7D}"/>
              </a:ext>
            </a:extLst>
          </p:cNvPr>
          <p:cNvSpPr txBox="1">
            <a:spLocks/>
          </p:cNvSpPr>
          <p:nvPr/>
        </p:nvSpPr>
        <p:spPr>
          <a:xfrm flipH="1">
            <a:off x="-1912777" y="0"/>
            <a:ext cx="6524861" cy="5143500"/>
          </a:xfrm>
          <a:prstGeom prst="parallelogram">
            <a:avLst>
              <a:gd name="adj" fmla="val 35022"/>
            </a:avLst>
          </a:prstGeom>
          <a:solidFill>
            <a:schemeClr val="bg1"/>
          </a:solidFill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chemeClr val="bg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altLang="ja-JP" sz="1800" dirty="0">
              <a:solidFill>
                <a:srgbClr val="183753"/>
              </a:solidFill>
              <a:latin typeface="+mj-lt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15020EF-A9AB-4A18-85CD-FDA82027B28A}"/>
              </a:ext>
            </a:extLst>
          </p:cNvPr>
          <p:cNvSpPr txBox="1"/>
          <p:nvPr/>
        </p:nvSpPr>
        <p:spPr>
          <a:xfrm>
            <a:off x="98854" y="3114300"/>
            <a:ext cx="3304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b="1" dirty="0">
                <a:latin typeface="+mj-lt"/>
              </a:rPr>
              <a:t>COMMENT Ç</a:t>
            </a:r>
            <a:r>
              <a:rPr lang="en-US" altLang="ja-JP" b="1" dirty="0">
                <a:latin typeface="+mj-lt"/>
              </a:rPr>
              <a:t>A MARCHE</a:t>
            </a:r>
            <a:endParaRPr lang="nl-BE" sz="1000" dirty="0">
              <a:latin typeface="Corbel" panose="020B0503020204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1C0F813-DAF5-4EB9-ADC3-0CE9F9EEC1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32958" y="1746738"/>
            <a:ext cx="3774974" cy="76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433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Fairville">
      <a:dk1>
        <a:srgbClr val="183753"/>
      </a:dk1>
      <a:lt1>
        <a:srgbClr val="FFFFFF"/>
      </a:lt1>
      <a:dk2>
        <a:srgbClr val="183753"/>
      </a:dk2>
      <a:lt2>
        <a:srgbClr val="F5F0EE"/>
      </a:lt2>
      <a:accent1>
        <a:srgbClr val="28BFCF"/>
      </a:accent1>
      <a:accent2>
        <a:srgbClr val="3389C9"/>
      </a:accent2>
      <a:accent3>
        <a:srgbClr val="F37420"/>
      </a:accent3>
      <a:accent4>
        <a:srgbClr val="FFCD3F"/>
      </a:accent4>
      <a:accent5>
        <a:srgbClr val="71C6A3"/>
      </a:accent5>
      <a:accent6>
        <a:srgbClr val="FFFFFF"/>
      </a:accent6>
      <a:hlink>
        <a:srgbClr val="0000FF"/>
      </a:hlink>
      <a:folHlink>
        <a:srgbClr val="800080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>
        <a:normAutofit/>
      </a:bodyPr>
      <a:lstStyle>
        <a:defPPr algn="l">
          <a:defRPr kumimoji="1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E2390A4DF14D4C86C243ADB17C0FF4" ma:contentTypeVersion="13" ma:contentTypeDescription="Create a new document." ma:contentTypeScope="" ma:versionID="fac7981133b079648fa0c1b831c84560">
  <xsd:schema xmlns:xsd="http://www.w3.org/2001/XMLSchema" xmlns:xs="http://www.w3.org/2001/XMLSchema" xmlns:p="http://schemas.microsoft.com/office/2006/metadata/properties" xmlns:ns2="2220e77d-f784-4fdd-a3a6-58937b83c12b" xmlns:ns3="c83759f1-dd14-439d-8dac-79d2dd5eef89" targetNamespace="http://schemas.microsoft.com/office/2006/metadata/properties" ma:root="true" ma:fieldsID="60d6261aaecd78af1daabf13274ff2dc" ns2:_="" ns3:_="">
    <xsd:import namespace="2220e77d-f784-4fdd-a3a6-58937b83c12b"/>
    <xsd:import namespace="c83759f1-dd14-439d-8dac-79d2dd5eef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20e77d-f784-4fdd-a3a6-58937b83c1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3759f1-dd14-439d-8dac-79d2dd5eef8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5499218-B72C-4EAA-B860-514C670BA4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5F42B8-2DB4-4BA2-8ACA-6C78B6BD5B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20e77d-f784-4fdd-a3a6-58937b83c12b"/>
    <ds:schemaRef ds:uri="c83759f1-dd14-439d-8dac-79d2dd5eef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6DC302F-6338-44E5-B92A-D8DCFFEFF9F3}">
  <ds:schemaRefs>
    <ds:schemaRef ds:uri="http://schemas.microsoft.com/office/2006/metadata/properties"/>
    <ds:schemaRef ds:uri="http://schemas.openxmlformats.org/package/2006/metadata/core-properties"/>
    <ds:schemaRef ds:uri="c83759f1-dd14-439d-8dac-79d2dd5eef89"/>
    <ds:schemaRef ds:uri="http://www.w3.org/XML/1998/namespace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2220e77d-f784-4fdd-a3a6-58937b83c12b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50879</TotalTime>
  <Words>772</Words>
  <Application>Microsoft Macintosh PowerPoint</Application>
  <PresentationFormat>Diavoorstelling (16:9)</PresentationFormat>
  <Paragraphs>113</Paragraphs>
  <Slides>19</Slides>
  <Notes>19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7" baseType="lpstr">
      <vt:lpstr>Nexa Light</vt:lpstr>
      <vt:lpstr>Corbel</vt:lpstr>
      <vt:lpstr>Calibri</vt:lpstr>
      <vt:lpstr>Arial</vt:lpstr>
      <vt:lpstr>Graphik-SemiboldItalic</vt:lpstr>
      <vt:lpstr>Trebuchet MS</vt:lpstr>
      <vt:lpstr>Nexa Bold</vt:lpstr>
      <vt:lpstr>Office Theme</vt:lpstr>
      <vt:lpstr>WE CREATE (H)APPY CITIES</vt:lpstr>
      <vt:lpstr>À PROPOS DE FAIRVILLE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EN CHIFFRES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COMMENT ACHETER MY WASTE ?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brigitte.devos@cipalschaubroeck.be</dc:creator>
  <cp:lastModifiedBy>Thijs Van Den Eeckhaut</cp:lastModifiedBy>
  <cp:revision>49</cp:revision>
  <cp:lastPrinted>2019-11-21T16:12:45Z</cp:lastPrinted>
  <dcterms:created xsi:type="dcterms:W3CDTF">2013-03-22T04:48:35Z</dcterms:created>
  <dcterms:modified xsi:type="dcterms:W3CDTF">2022-04-06T06:24:51Z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0x0101001DE2390A4DF14D4C86C243ADB17C0FF4</vt:lpwstr>
  </property>
</Properties>
</file>